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6" r:id="rId2"/>
    <p:sldId id="297" r:id="rId3"/>
    <p:sldId id="287" r:id="rId4"/>
    <p:sldId id="298" r:id="rId5"/>
    <p:sldId id="306" r:id="rId6"/>
    <p:sldId id="262" r:id="rId7"/>
    <p:sldId id="299" r:id="rId8"/>
    <p:sldId id="307" r:id="rId9"/>
    <p:sldId id="309" r:id="rId10"/>
    <p:sldId id="308" r:id="rId11"/>
    <p:sldId id="313" r:id="rId12"/>
    <p:sldId id="314" r:id="rId13"/>
    <p:sldId id="310" r:id="rId14"/>
    <p:sldId id="315" r:id="rId15"/>
    <p:sldId id="304" r:id="rId16"/>
    <p:sldId id="264" r:id="rId17"/>
    <p:sldId id="302" r:id="rId18"/>
    <p:sldId id="260" r:id="rId19"/>
    <p:sldId id="303" r:id="rId20"/>
    <p:sldId id="289" r:id="rId21"/>
    <p:sldId id="316" r:id="rId22"/>
    <p:sldId id="317" r:id="rId23"/>
    <p:sldId id="311" r:id="rId24"/>
    <p:sldId id="318" r:id="rId25"/>
    <p:sldId id="319" r:id="rId26"/>
    <p:sldId id="325" r:id="rId27"/>
    <p:sldId id="326" r:id="rId28"/>
    <p:sldId id="320" r:id="rId29"/>
    <p:sldId id="322" r:id="rId30"/>
    <p:sldId id="324" r:id="rId31"/>
    <p:sldId id="273" r:id="rId32"/>
    <p:sldId id="282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E92"/>
    <a:srgbClr val="C77DFF"/>
    <a:srgbClr val="244767"/>
    <a:srgbClr val="B3D0E2"/>
    <a:srgbClr val="7E7E7E"/>
    <a:srgbClr val="5A85A5"/>
    <a:srgbClr val="F5F7F9"/>
    <a:srgbClr val="3F6F93"/>
    <a:srgbClr val="FFFFFF"/>
    <a:srgbClr val="296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63" d="100"/>
          <a:sy n="63" d="100"/>
        </p:scale>
        <p:origin x="440" y="48"/>
      </p:cViewPr>
      <p:guideLst>
        <p:guide orient="horz" pos="2180"/>
        <p:guide pos="383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316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那么，什么是Positron？它是Posit基于Electron框架构建的下一代AI集成开发环境，专门为R和Python语言优化。它的核心特性包括原生的AI助手、能够理解实时会话上下文的能力、与大型语言模型的无缝集成，以及一个现代化的用户界面，旨在极大地提升开发者的工作效率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为了实现这一切，我们需要一个强大的桥梁来连接R语言和各种大型语言模型，这就是ellmer包的作用。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ellmer提供了一个健壮的R接口，可以连接到OpenAI、Google、Anthropic等多种LLM提供商。它支持简单的API调用、灵活的提示词工程以及响应的解析与格式化，让AI能力能够无缝集成到你的R工作流中。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右侧的架构图直观地展示了这一连接过程：通过ellmer包，R语言的数据处理能力与云端的LLM服务紧密结合，释放出强大的AI分析潜力。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理论说完了，我们来看实际操作。实现Tool Calling只需要三步。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第一步，定义一个普通的R函数，比如这个获取当前时间的函数。这是我们要让模型使用的具体能力。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第二步，创建一个Chat对象，并使用register_tool方法将我们的函数注册为工具，同时提供描述和参数说明，帮助模型理解如何使用它。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第三步，像平时聊天一样向模型提问，当模型判断需要调用工具时，它会自动触发我们注册的函数，并将结果整合到回答中。就是这么简单！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059815" y="2545080"/>
            <a:ext cx="6477635" cy="767715"/>
          </a:xfrm>
        </p:spPr>
        <p:txBody>
          <a:bodyPr lIns="90000" tIns="46800" rIns="90000" bIns="46800" anchor="b" anchorCtr="0">
            <a:normAutofit/>
          </a:bodyPr>
          <a:lstStyle>
            <a:lvl1pPr algn="l" eaLnBrk="1" fontAlgn="auto" latinLnBrk="0" hangingPunct="1">
              <a:defRPr sz="4100" u="none" strike="noStrike" kern="1200" cap="none" spc="0" normalizeH="0">
                <a:solidFill>
                  <a:srgbClr val="0D6A95"/>
                </a:solidFill>
                <a:uFillTx/>
              </a:defRPr>
            </a:lvl1pPr>
          </a:lstStyle>
          <a:p>
            <a:r>
              <a:rPr lang="en-US" altLang="zh-CN">
                <a:solidFill>
                  <a:srgbClr val="0D6A95"/>
                </a:solidFill>
                <a:effectLst/>
                <a:cs typeface="+mn-lt"/>
                <a:sym typeface="+mn-ea"/>
              </a:rPr>
              <a:t>E</a:t>
            </a:r>
            <a:r>
              <a:rPr lang="zh-CN" altLang="en-US">
                <a:solidFill>
                  <a:srgbClr val="0D6A95"/>
                </a:solidFill>
                <a:effectLst/>
                <a:cs typeface="+mn-lt"/>
                <a:sym typeface="+mn-ea"/>
              </a:rPr>
              <a:t>nter your main title here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4486910" y="3461385"/>
            <a:ext cx="3306445" cy="46355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 u="none" strike="noStrike" kern="1200" cap="none" spc="0" normalizeH="0">
                <a:solidFill>
                  <a:srgbClr val="0D6A95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>
                <a:solidFill>
                  <a:srgbClr val="0D6A95"/>
                </a:solidFill>
                <a:sym typeface="+mn-ea"/>
              </a:rPr>
              <a:t>Reported by </a:t>
            </a:r>
            <a:r>
              <a:rPr lang="en-US" altLang="zh-CN">
                <a:solidFill>
                  <a:srgbClr val="0D6A95"/>
                </a:solidFill>
                <a:sym typeface="+mn-ea"/>
              </a:rPr>
              <a:t>Tri-I Biotech</a:t>
            </a:r>
            <a:endParaRPr lang="zh-CN" altLang="en-US" dirty="0"/>
          </a:p>
        </p:txBody>
      </p:sp>
      <p:pic>
        <p:nvPicPr>
          <p:cNvPr id="8" name="图片 7" descr="LOGO-白色透明"/>
          <p:cNvPicPr>
            <a:picLocks noChangeAspect="1"/>
          </p:cNvPicPr>
          <p:nvPr userDrawn="1"/>
        </p:nvPicPr>
        <p:blipFill>
          <a:blip r:embed="rId5">
            <a:lum bright="54000"/>
          </a:blip>
          <a:stretch>
            <a:fillRect/>
          </a:stretch>
        </p:blipFill>
        <p:spPr>
          <a:xfrm>
            <a:off x="8361045" y="4589780"/>
            <a:ext cx="1689100" cy="431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7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587750" y="2286635"/>
            <a:ext cx="1910080" cy="705485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  <a:sym typeface="+mn-ea"/>
              </a:rPr>
              <a:t>PART</a:t>
            </a:r>
            <a:endParaRPr lang="en-US" altLang="en-US">
              <a:solidFill>
                <a:schemeClr val="bg1"/>
              </a:solidFill>
              <a:sym typeface="+mn-ea"/>
            </a:endParaRP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4010660" y="4721860"/>
            <a:ext cx="5572125" cy="0"/>
          </a:xfrm>
          <a:prstGeom prst="line">
            <a:avLst/>
          </a:prstGeom>
          <a:ln>
            <a:solidFill>
              <a:srgbClr val="2969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线形标注 2 28"/>
          <p:cNvSpPr/>
          <p:nvPr userDrawn="1"/>
        </p:nvSpPr>
        <p:spPr>
          <a:xfrm>
            <a:off x="2896235" y="4237990"/>
            <a:ext cx="887095" cy="887095"/>
          </a:xfrm>
          <a:prstGeom prst="borderCallout2">
            <a:avLst/>
          </a:prstGeom>
          <a:noFill/>
          <a:ln>
            <a:solidFill>
              <a:srgbClr val="29698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14" hasCustomPrompt="1"/>
            <p:custDataLst>
              <p:tags r:id="rId2"/>
            </p:custDataLst>
          </p:nvPr>
        </p:nvSpPr>
        <p:spPr>
          <a:xfrm>
            <a:off x="4087495" y="3869690"/>
            <a:ext cx="4525010" cy="83566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3600" b="1">
                <a:solidFill>
                  <a:srgbClr val="296985"/>
                </a:solidFill>
              </a:defRPr>
            </a:lvl1pPr>
          </a:lstStyle>
          <a:p>
            <a:pPr lvl="0"/>
            <a:r>
              <a:rPr lang="en-US" dirty="0">
                <a:sym typeface="+mn-ea"/>
              </a:rPr>
              <a:t>Related title text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4087495" y="4858385"/>
            <a:ext cx="5227955" cy="430530"/>
          </a:xfrm>
        </p:spPr>
        <p:txBody>
          <a:bodyPr lIns="90000" tIns="46800" rIns="90000" bIns="46800">
            <a:normAutofit/>
          </a:bodyPr>
          <a:lstStyle>
            <a:lvl1pPr marL="0" indent="0" algn="dist">
              <a:lnSpc>
                <a:spcPct val="110000"/>
              </a:lnSpc>
              <a:buNone/>
              <a:defRPr sz="1800" b="1" spc="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Enter your main title here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884805" y="4254500"/>
            <a:ext cx="915035" cy="471805"/>
          </a:xfrm>
        </p:spPr>
        <p:txBody>
          <a:bodyPr lIns="90000" tIns="46800" rIns="90000" bIns="46800">
            <a:noAutofit/>
          </a:bodyPr>
          <a:lstStyle>
            <a:lvl1pPr algn="ctr">
              <a:lnSpc>
                <a:spcPct val="110000"/>
              </a:lnSpc>
              <a:buNone/>
              <a:defRPr sz="4400" b="1" spc="200">
                <a:solidFill>
                  <a:srgbClr val="296985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01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12842875" y="360045"/>
            <a:ext cx="2469515" cy="981075"/>
          </a:xfrm>
          <a:prstGeom prst="rect">
            <a:avLst/>
          </a:prstGeom>
          <a:solidFill>
            <a:srgbClr val="244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 userDrawn="1"/>
        </p:nvSpPr>
        <p:spPr>
          <a:xfrm>
            <a:off x="13250545" y="651510"/>
            <a:ext cx="18478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36    71    103</a:t>
            </a: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12842875" y="1554480"/>
            <a:ext cx="2469515" cy="981075"/>
            <a:chOff x="20769" y="2338"/>
            <a:chExt cx="3889" cy="1545"/>
          </a:xfrm>
        </p:grpSpPr>
        <p:sp>
          <p:nvSpPr>
            <p:cNvPr id="9" name="矩形 8"/>
            <p:cNvSpPr/>
            <p:nvPr userDrawn="1"/>
          </p:nvSpPr>
          <p:spPr>
            <a:xfrm>
              <a:off x="20769" y="2338"/>
              <a:ext cx="3889" cy="1545"/>
            </a:xfrm>
            <a:prstGeom prst="rect">
              <a:avLst/>
            </a:prstGeom>
            <a:solidFill>
              <a:srgbClr val="406E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21411" y="2797"/>
              <a:ext cx="291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64   110    146</a:t>
              </a: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12830175" y="2799080"/>
            <a:ext cx="2469515" cy="981075"/>
            <a:chOff x="20769" y="2338"/>
            <a:chExt cx="3889" cy="1545"/>
          </a:xfrm>
        </p:grpSpPr>
        <p:sp>
          <p:nvSpPr>
            <p:cNvPr id="13" name="矩形 12"/>
            <p:cNvSpPr/>
            <p:nvPr userDrawn="1"/>
          </p:nvSpPr>
          <p:spPr>
            <a:xfrm>
              <a:off x="20769" y="2338"/>
              <a:ext cx="3889" cy="1545"/>
            </a:xfrm>
            <a:prstGeom prst="rect">
              <a:avLst/>
            </a:prstGeom>
            <a:solidFill>
              <a:srgbClr val="5A8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21411" y="2797"/>
              <a:ext cx="291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90   133    165</a:t>
              </a:r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12831445" y="4043680"/>
            <a:ext cx="2468880" cy="980440"/>
            <a:chOff x="20751" y="6258"/>
            <a:chExt cx="3888" cy="1544"/>
          </a:xfrm>
        </p:grpSpPr>
        <p:sp>
          <p:nvSpPr>
            <p:cNvPr id="15" name="矩形 14"/>
            <p:cNvSpPr/>
            <p:nvPr userDrawn="1"/>
          </p:nvSpPr>
          <p:spPr>
            <a:xfrm>
              <a:off x="20751" y="6258"/>
              <a:ext cx="3889" cy="1545"/>
            </a:xfrm>
            <a:prstGeom prst="rect">
              <a:avLst/>
            </a:prstGeom>
            <a:solidFill>
              <a:srgbClr val="B3D0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 userDrawn="1"/>
          </p:nvSpPr>
          <p:spPr>
            <a:xfrm>
              <a:off x="21305" y="6717"/>
              <a:ext cx="3264" cy="628"/>
            </a:xfrm>
            <a:prstGeom prst="rect">
              <a:avLst/>
            </a:prstGeom>
            <a:solidFill>
              <a:srgbClr val="B3D0E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197   208   226</a:t>
              </a:r>
            </a:p>
          </p:txBody>
        </p:sp>
      </p:grpSp>
      <p:sp>
        <p:nvSpPr>
          <p:cNvPr id="20" name="矩形 19"/>
          <p:cNvSpPr/>
          <p:nvPr userDrawn="1"/>
        </p:nvSpPr>
        <p:spPr>
          <a:xfrm>
            <a:off x="12832715" y="5246370"/>
            <a:ext cx="2469515" cy="981075"/>
          </a:xfrm>
          <a:prstGeom prst="rect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13184505" y="5537835"/>
            <a:ext cx="20726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126   126  126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2462530" y="2665095"/>
            <a:ext cx="3740150" cy="70548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>
              <a:defRPr sz="4000"/>
            </a:lvl1pPr>
          </a:lstStyle>
          <a:p>
            <a:pPr lvl="0"/>
            <a:r>
              <a:rPr lang="en-US" altLang="zh-CN" sz="7200">
                <a:solidFill>
                  <a:schemeClr val="bg1"/>
                </a:solidFill>
                <a:sym typeface="+mn-ea"/>
              </a:rPr>
              <a:t>C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ontent</a:t>
            </a:r>
            <a:endParaRPr lang="en-US" altLang="zh-CN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2842875" y="360045"/>
            <a:ext cx="2469515" cy="981075"/>
          </a:xfrm>
          <a:prstGeom prst="rect">
            <a:avLst/>
          </a:prstGeom>
          <a:solidFill>
            <a:srgbClr val="244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13250545" y="651510"/>
            <a:ext cx="18478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36    71    103</a:t>
            </a: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2842875" y="1554480"/>
            <a:ext cx="2469515" cy="981075"/>
            <a:chOff x="20769" y="2338"/>
            <a:chExt cx="3889" cy="1545"/>
          </a:xfrm>
        </p:grpSpPr>
        <p:sp>
          <p:nvSpPr>
            <p:cNvPr id="8" name="矩形 7"/>
            <p:cNvSpPr/>
            <p:nvPr userDrawn="1"/>
          </p:nvSpPr>
          <p:spPr>
            <a:xfrm>
              <a:off x="20769" y="2338"/>
              <a:ext cx="3889" cy="1545"/>
            </a:xfrm>
            <a:prstGeom prst="rect">
              <a:avLst/>
            </a:prstGeom>
            <a:solidFill>
              <a:srgbClr val="406E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21411" y="2797"/>
              <a:ext cx="291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64   110    146</a:t>
              </a: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830175" y="2799080"/>
            <a:ext cx="2469515" cy="981075"/>
            <a:chOff x="20769" y="2338"/>
            <a:chExt cx="3889" cy="1545"/>
          </a:xfrm>
        </p:grpSpPr>
        <p:sp>
          <p:nvSpPr>
            <p:cNvPr id="22" name="矩形 21"/>
            <p:cNvSpPr/>
            <p:nvPr userDrawn="1"/>
          </p:nvSpPr>
          <p:spPr>
            <a:xfrm>
              <a:off x="20769" y="2338"/>
              <a:ext cx="3889" cy="1545"/>
            </a:xfrm>
            <a:prstGeom prst="rect">
              <a:avLst/>
            </a:prstGeom>
            <a:solidFill>
              <a:srgbClr val="5A8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 userDrawn="1"/>
          </p:nvSpPr>
          <p:spPr>
            <a:xfrm>
              <a:off x="21411" y="2797"/>
              <a:ext cx="291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90   133    165</a:t>
              </a:r>
            </a:p>
          </p:txBody>
        </p:sp>
      </p:grpSp>
      <p:grpSp>
        <p:nvGrpSpPr>
          <p:cNvPr id="24" name="组合 23"/>
          <p:cNvGrpSpPr/>
          <p:nvPr userDrawn="1"/>
        </p:nvGrpSpPr>
        <p:grpSpPr>
          <a:xfrm>
            <a:off x="12831445" y="4043680"/>
            <a:ext cx="2468880" cy="980440"/>
            <a:chOff x="20751" y="6258"/>
            <a:chExt cx="3888" cy="1544"/>
          </a:xfrm>
        </p:grpSpPr>
        <p:sp>
          <p:nvSpPr>
            <p:cNvPr id="25" name="矩形 24"/>
            <p:cNvSpPr/>
            <p:nvPr userDrawn="1"/>
          </p:nvSpPr>
          <p:spPr>
            <a:xfrm>
              <a:off x="20751" y="6258"/>
              <a:ext cx="3889" cy="1545"/>
            </a:xfrm>
            <a:prstGeom prst="rect">
              <a:avLst/>
            </a:prstGeom>
            <a:solidFill>
              <a:srgbClr val="B3D0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 userDrawn="1"/>
          </p:nvSpPr>
          <p:spPr>
            <a:xfrm>
              <a:off x="21305" y="6717"/>
              <a:ext cx="3264" cy="628"/>
            </a:xfrm>
            <a:prstGeom prst="rect">
              <a:avLst/>
            </a:prstGeom>
            <a:solidFill>
              <a:srgbClr val="B3D0E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197   208   226</a:t>
              </a: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2832715" y="5246370"/>
            <a:ext cx="2469515" cy="981075"/>
          </a:xfrm>
          <a:prstGeom prst="rect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 userDrawn="1"/>
        </p:nvSpPr>
        <p:spPr>
          <a:xfrm>
            <a:off x="13184505" y="5537835"/>
            <a:ext cx="20726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126   126  126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8330" y="114935"/>
            <a:ext cx="3382010" cy="70548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>
              <a:defRPr sz="2000" b="0" u="none" strike="noStrike" kern="1400" cap="none" spc="40" normalizeH="0">
                <a:solidFill>
                  <a:srgbClr val="086E9E"/>
                </a:solidFill>
                <a:uFillTx/>
              </a:defRPr>
            </a:lvl1pPr>
          </a:lstStyle>
          <a:p>
            <a:pPr lvl="0"/>
            <a:r>
              <a:rPr lang="en-US" altLang="zh-CN">
                <a:solidFill>
                  <a:srgbClr val="086E9E"/>
                </a:solidFill>
                <a:effectLst/>
                <a:cs typeface="+mn-lt"/>
                <a:sym typeface="+mn-ea"/>
              </a:rPr>
              <a:t>E</a:t>
            </a:r>
            <a:r>
              <a:rPr lang="zh-CN" altLang="en-US">
                <a:solidFill>
                  <a:srgbClr val="086E9E"/>
                </a:solidFill>
                <a:effectLst/>
                <a:cs typeface="+mn-lt"/>
                <a:sym typeface="+mn-ea"/>
              </a:rPr>
              <a:t>nter your main title here</a:t>
            </a:r>
            <a:endParaRPr dirty="0">
              <a:sym typeface="+mn-ea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1476355" y="6367145"/>
            <a:ext cx="1075055" cy="471805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600" spc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04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12842875" y="360045"/>
            <a:ext cx="2469515" cy="981075"/>
          </a:xfrm>
          <a:prstGeom prst="rect">
            <a:avLst/>
          </a:prstGeom>
          <a:solidFill>
            <a:srgbClr val="244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3250545" y="651510"/>
            <a:ext cx="18478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36    71    103</a:t>
            </a: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2842875" y="1554480"/>
            <a:ext cx="2469515" cy="981075"/>
            <a:chOff x="20769" y="2338"/>
            <a:chExt cx="3889" cy="1545"/>
          </a:xfrm>
        </p:grpSpPr>
        <p:sp>
          <p:nvSpPr>
            <p:cNvPr id="18" name="矩形 17"/>
            <p:cNvSpPr/>
            <p:nvPr userDrawn="1"/>
          </p:nvSpPr>
          <p:spPr>
            <a:xfrm>
              <a:off x="20769" y="2338"/>
              <a:ext cx="3889" cy="1545"/>
            </a:xfrm>
            <a:prstGeom prst="rect">
              <a:avLst/>
            </a:prstGeom>
            <a:solidFill>
              <a:srgbClr val="406E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21411" y="2797"/>
              <a:ext cx="291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64   110    146</a:t>
              </a:r>
            </a:p>
          </p:txBody>
        </p:sp>
      </p:grpSp>
      <p:grpSp>
        <p:nvGrpSpPr>
          <p:cNvPr id="22" name="组合 21"/>
          <p:cNvGrpSpPr/>
          <p:nvPr userDrawn="1"/>
        </p:nvGrpSpPr>
        <p:grpSpPr>
          <a:xfrm>
            <a:off x="12830175" y="2799080"/>
            <a:ext cx="2469515" cy="981075"/>
            <a:chOff x="20769" y="2338"/>
            <a:chExt cx="3889" cy="1545"/>
          </a:xfrm>
        </p:grpSpPr>
        <p:sp>
          <p:nvSpPr>
            <p:cNvPr id="23" name="矩形 22"/>
            <p:cNvSpPr/>
            <p:nvPr userDrawn="1"/>
          </p:nvSpPr>
          <p:spPr>
            <a:xfrm>
              <a:off x="20769" y="2338"/>
              <a:ext cx="3889" cy="1545"/>
            </a:xfrm>
            <a:prstGeom prst="rect">
              <a:avLst/>
            </a:prstGeom>
            <a:solidFill>
              <a:srgbClr val="5A8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21411" y="2797"/>
              <a:ext cx="291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90   133    165</a:t>
              </a:r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>
            <a:off x="12831445" y="4043680"/>
            <a:ext cx="2468880" cy="980440"/>
            <a:chOff x="20751" y="6258"/>
            <a:chExt cx="3888" cy="1544"/>
          </a:xfrm>
        </p:grpSpPr>
        <p:sp>
          <p:nvSpPr>
            <p:cNvPr id="26" name="矩形 25"/>
            <p:cNvSpPr/>
            <p:nvPr userDrawn="1"/>
          </p:nvSpPr>
          <p:spPr>
            <a:xfrm>
              <a:off x="20751" y="6258"/>
              <a:ext cx="3889" cy="1545"/>
            </a:xfrm>
            <a:prstGeom prst="rect">
              <a:avLst/>
            </a:prstGeom>
            <a:solidFill>
              <a:srgbClr val="B3D0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 userDrawn="1"/>
          </p:nvSpPr>
          <p:spPr>
            <a:xfrm>
              <a:off x="21305" y="6717"/>
              <a:ext cx="3264" cy="628"/>
            </a:xfrm>
            <a:prstGeom prst="rect">
              <a:avLst/>
            </a:prstGeom>
            <a:solidFill>
              <a:srgbClr val="B3D0E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197   208   226</a:t>
              </a:r>
            </a:p>
          </p:txBody>
        </p:sp>
      </p:grpSp>
      <p:sp>
        <p:nvSpPr>
          <p:cNvPr id="28" name="矩形 27"/>
          <p:cNvSpPr/>
          <p:nvPr userDrawn="1"/>
        </p:nvSpPr>
        <p:spPr>
          <a:xfrm>
            <a:off x="12832715" y="5246370"/>
            <a:ext cx="2469515" cy="981075"/>
          </a:xfrm>
          <a:prstGeom prst="rect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 userDrawn="1"/>
        </p:nvSpPr>
        <p:spPr>
          <a:xfrm>
            <a:off x="13184505" y="5537835"/>
            <a:ext cx="20726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126   126  126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 hasCustomPrompt="1"/>
          </p:nvPr>
        </p:nvSpPr>
        <p:spPr>
          <a:xfrm>
            <a:off x="8497570" y="4759960"/>
            <a:ext cx="2854325" cy="705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Question?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824230" y="3543300"/>
            <a:ext cx="6679565" cy="0"/>
          </a:xfrm>
          <a:prstGeom prst="line">
            <a:avLst/>
          </a:prstGeom>
          <a:ln w="19050">
            <a:solidFill>
              <a:srgbClr val="3A75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 userDrawn="1"/>
        </p:nvSpPr>
        <p:spPr>
          <a:xfrm>
            <a:off x="2222500" y="4784090"/>
            <a:ext cx="137858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>
                <a:solidFill>
                  <a:schemeClr val="bg1"/>
                </a:solidFill>
              </a:rPr>
              <a:t>Shanghai</a:t>
            </a:r>
          </a:p>
        </p:txBody>
      </p:sp>
      <p:pic>
        <p:nvPicPr>
          <p:cNvPr id="11" name="图片 10" descr="6a170d6c87271359cc0c659d4d1df71f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89760" y="4867275"/>
            <a:ext cx="274955" cy="274955"/>
          </a:xfrm>
          <a:prstGeom prst="rect">
            <a:avLst/>
          </a:prstGeom>
        </p:spPr>
      </p:pic>
      <p:grpSp>
        <p:nvGrpSpPr>
          <p:cNvPr id="21" name="组合 20"/>
          <p:cNvGrpSpPr/>
          <p:nvPr userDrawn="1"/>
        </p:nvGrpSpPr>
        <p:grpSpPr>
          <a:xfrm>
            <a:off x="4229100" y="4774565"/>
            <a:ext cx="1838325" cy="429895"/>
            <a:chOff x="6626" y="7502"/>
            <a:chExt cx="2895" cy="677"/>
          </a:xfrm>
        </p:grpSpPr>
        <p:pic>
          <p:nvPicPr>
            <p:cNvPr id="16" name="图片 15" descr="6a170d6c87271359cc0c659d4d1df71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26" y="7654"/>
              <a:ext cx="433" cy="433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7122" y="7502"/>
              <a:ext cx="2399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>
                  <a:solidFill>
                    <a:schemeClr val="bg1"/>
                  </a:solidFill>
                  <a:sym typeface="+mn-ea"/>
                </a:rPr>
                <a:t>Beijing</a:t>
              </a:r>
              <a:r>
                <a:rPr lang="en-US" altLang="zh-CN" sz="220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6256655" y="4793615"/>
            <a:ext cx="1473200" cy="429895"/>
            <a:chOff x="9989" y="7532"/>
            <a:chExt cx="2320" cy="677"/>
          </a:xfrm>
        </p:grpSpPr>
        <p:sp>
          <p:nvSpPr>
            <p:cNvPr id="28" name="文本框 27"/>
            <p:cNvSpPr txBox="1"/>
            <p:nvPr/>
          </p:nvSpPr>
          <p:spPr>
            <a:xfrm>
              <a:off x="10581" y="7532"/>
              <a:ext cx="1728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>
                  <a:solidFill>
                    <a:schemeClr val="bg1"/>
                  </a:solidFill>
                </a:rPr>
                <a:t>Taipei</a:t>
              </a:r>
            </a:p>
          </p:txBody>
        </p:sp>
        <p:pic>
          <p:nvPicPr>
            <p:cNvPr id="17" name="图片 16" descr="6a170d6c87271359cc0c659d4d1df71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89" y="7657"/>
              <a:ext cx="433" cy="433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 userDrawn="1"/>
        </p:nvGrpSpPr>
        <p:grpSpPr>
          <a:xfrm>
            <a:off x="8336280" y="4795520"/>
            <a:ext cx="2026285" cy="429895"/>
            <a:chOff x="13384" y="7535"/>
            <a:chExt cx="3191" cy="677"/>
          </a:xfrm>
        </p:grpSpPr>
        <p:sp>
          <p:nvSpPr>
            <p:cNvPr id="31" name="文本框 30"/>
            <p:cNvSpPr txBox="1"/>
            <p:nvPr/>
          </p:nvSpPr>
          <p:spPr>
            <a:xfrm>
              <a:off x="13901" y="7535"/>
              <a:ext cx="2674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>
                  <a:solidFill>
                    <a:schemeClr val="bg1"/>
                  </a:solidFill>
                </a:rPr>
                <a:t>Chongqing</a:t>
              </a:r>
            </a:p>
          </p:txBody>
        </p:sp>
        <p:pic>
          <p:nvPicPr>
            <p:cNvPr id="18" name="图片 17" descr="6a170d6c87271359cc0c659d4d1df71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384" y="7657"/>
              <a:ext cx="433" cy="433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51890" y="2706370"/>
            <a:ext cx="6088380" cy="705485"/>
          </a:xfrm>
        </p:spPr>
        <p:txBody>
          <a:bodyPr>
            <a:noAutofit/>
          </a:bodyPr>
          <a:lstStyle>
            <a:lvl1pPr algn="dist">
              <a:defRPr sz="4400" b="0" u="none" strike="noStrike" kern="1200" cap="none" spc="-100" normalizeH="0">
                <a:solidFill>
                  <a:srgbClr val="0D6A95"/>
                </a:solidFill>
                <a:uFillTx/>
                <a:latin typeface="+mj-lt"/>
                <a:cs typeface="+mj-lt"/>
              </a:defRPr>
            </a:lvl1pPr>
          </a:lstStyle>
          <a:p>
            <a:r>
              <a:rPr lang="en-US">
                <a:solidFill>
                  <a:srgbClr val="0D6A95"/>
                </a:solidFill>
                <a:sym typeface="+mn-ea"/>
              </a:rPr>
              <a:t>Thanks for your listening</a:t>
            </a:r>
            <a:endParaRPr lang="en-US" altLang="en-US">
              <a:solidFill>
                <a:srgbClr val="0D6A95"/>
              </a:solidFill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31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49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69975" y="2245361"/>
            <a:ext cx="7464425" cy="1753552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AI-Powered Data Automation and Tool Development with Positron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02480" y="4639945"/>
            <a:ext cx="3306445" cy="463550"/>
          </a:xfrm>
        </p:spPr>
        <p:txBody>
          <a:bodyPr>
            <a:noAutofit/>
          </a:bodyPr>
          <a:lstStyle/>
          <a:p>
            <a:pPr algn="r"/>
            <a:r>
              <a:rPr lang="zh-CN" altLang="en-US" sz="1900" b="1" dirty="0">
                <a:sym typeface="+mn-ea"/>
              </a:rPr>
              <a:t>Reported by </a:t>
            </a:r>
            <a:r>
              <a:rPr lang="en-US" altLang="zh-CN" sz="1900" b="1" dirty="0">
                <a:sym typeface="+mn-ea"/>
              </a:rPr>
              <a:t>Tri-I Biotech</a:t>
            </a:r>
          </a:p>
          <a:p>
            <a:pPr algn="r"/>
            <a:r>
              <a:rPr lang="en-US" altLang="zh-CN" sz="1900" b="1" dirty="0" err="1">
                <a:solidFill>
                  <a:srgbClr val="0D6A95"/>
                </a:solidFill>
                <a:sym typeface="+mn-ea"/>
              </a:rPr>
              <a:t>Yunqing</a:t>
            </a:r>
            <a:r>
              <a:rPr lang="en-US" altLang="zh-CN" sz="1900" b="1" dirty="0">
                <a:solidFill>
                  <a:srgbClr val="0D6A95"/>
                </a:solidFill>
                <a:sym typeface="+mn-ea"/>
              </a:rPr>
              <a:t> Hu</a:t>
            </a:r>
            <a:endParaRPr lang="en-US" altLang="zh-CN" sz="1900" b="1" dirty="0">
              <a:solidFill>
                <a:srgbClr val="0D6A95"/>
              </a:solidFill>
            </a:endParaRPr>
          </a:p>
          <a:p>
            <a:endParaRPr lang="en-US" altLang="zh-CN" sz="1300" dirty="0">
              <a:solidFill>
                <a:srgbClr val="0D6A9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4D1E8518-391D-EB26-95F7-7ADCBE21C5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4A3C13-9A06-8A60-B3AC-01CDD24B4B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46EBC84-8A6F-7ABE-464F-F4C578641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" y="981185"/>
            <a:ext cx="11835829" cy="5621862"/>
          </a:xfrm>
          <a:prstGeom prst="rect">
            <a:avLst/>
          </a:prstGeom>
        </p:spPr>
      </p:pic>
      <p:sp>
        <p:nvSpPr>
          <p:cNvPr id="4" name="AutoShape 3">
            <a:extLst>
              <a:ext uri="{FF2B5EF4-FFF2-40B4-BE49-F238E27FC236}">
                <a16:creationId xmlns:a16="http://schemas.microsoft.com/office/drawing/2014/main" id="{ED1810F7-EA7B-E4A2-A4EE-73742D7B83CF}"/>
              </a:ext>
            </a:extLst>
          </p:cNvPr>
          <p:cNvSpPr/>
          <p:nvPr/>
        </p:nvSpPr>
        <p:spPr>
          <a:xfrm>
            <a:off x="676423" y="281120"/>
            <a:ext cx="4465781" cy="464162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 dirty="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R Shiny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81530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D2EE7195-42BE-8809-7F00-45AA1643E7B2}"/>
              </a:ext>
            </a:extLst>
          </p:cNvPr>
          <p:cNvSpPr/>
          <p:nvPr/>
        </p:nvSpPr>
        <p:spPr>
          <a:xfrm>
            <a:off x="792822" y="466981"/>
            <a:ext cx="80518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 dirty="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Positron</a:t>
            </a:r>
            <a:r>
              <a:rPr lang="en-US" sz="3600" b="1" dirty="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altLang="zh-CN" sz="3600" b="1" dirty="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Assistant Agent</a:t>
            </a:r>
            <a:endParaRPr lang="en-US" sz="11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A2283A-B5C1-40FC-677E-D5780DC55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336" y="1735191"/>
            <a:ext cx="4092543" cy="4460412"/>
          </a:xfrm>
          <a:prstGeom prst="rect">
            <a:avLst/>
          </a:prstGeom>
        </p:spPr>
      </p:pic>
      <p:sp>
        <p:nvSpPr>
          <p:cNvPr id="7" name="AutoShape 5">
            <a:extLst>
              <a:ext uri="{FF2B5EF4-FFF2-40B4-BE49-F238E27FC236}">
                <a16:creationId xmlns:a16="http://schemas.microsoft.com/office/drawing/2014/main" id="{7A20399F-2A9A-6D4A-9D86-24817FE2A47B}"/>
              </a:ext>
            </a:extLst>
          </p:cNvPr>
          <p:cNvSpPr/>
          <p:nvPr/>
        </p:nvSpPr>
        <p:spPr>
          <a:xfrm>
            <a:off x="7162800" y="1313574"/>
            <a:ext cx="3302000" cy="1524000"/>
          </a:xfrm>
          <a:prstGeom prst="roundRect">
            <a:avLst>
              <a:gd name="adj" fmla="val 8333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/>
            <a:endParaRPr/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E7CA3C54-5608-F07A-715B-E998644C12A5}"/>
              </a:ext>
            </a:extLst>
          </p:cNvPr>
          <p:cNvSpPr/>
          <p:nvPr/>
        </p:nvSpPr>
        <p:spPr>
          <a:xfrm>
            <a:off x="7797800" y="1465974"/>
            <a:ext cx="254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en-US" altLang="zh-CN" b="1" dirty="0">
                <a:solidFill>
                  <a:srgbClr val="333333"/>
                </a:solidFill>
                <a:latin typeface="Noto Sans SC"/>
                <a:ea typeface="Noto Sans SC"/>
              </a:rPr>
              <a:t>Module Planning</a:t>
            </a:r>
            <a:endParaRPr lang="en-US" b="1" dirty="0">
              <a:solidFill>
                <a:srgbClr val="333333"/>
              </a:solidFill>
              <a:latin typeface="Noto Sans SC"/>
              <a:ea typeface="Noto Sans SC"/>
            </a:endParaRP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6F13D222-E431-4D6E-0EE6-C66DB51EA05C}"/>
              </a:ext>
            </a:extLst>
          </p:cNvPr>
          <p:cNvSpPr/>
          <p:nvPr/>
        </p:nvSpPr>
        <p:spPr>
          <a:xfrm>
            <a:off x="7353300" y="1885073"/>
            <a:ext cx="2984500" cy="881529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08333"/>
              </a:lnSpc>
              <a:defRPr/>
            </a:pPr>
            <a:r>
              <a:rPr lang="en-US" altLang="zh-CN" sz="1400" dirty="0">
                <a:solidFill>
                  <a:srgbClr val="666666"/>
                </a:solidFill>
                <a:latin typeface="Noto Sans SC"/>
                <a:ea typeface="Noto Sans SC"/>
                <a:sym typeface="Noto Sans SC"/>
              </a:rPr>
              <a:t>Agents break down tasks, invoke tools, and decompose complex processes around goals.</a:t>
            </a:r>
            <a:endParaRPr lang="en-US" sz="1400" dirty="0">
              <a:solidFill>
                <a:srgbClr val="666666"/>
              </a:solidFill>
              <a:latin typeface="Noto Sans SC"/>
              <a:ea typeface="Noto Sans SC"/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A9D94C36-B06B-D64A-52F8-793E069119DB}"/>
              </a:ext>
            </a:extLst>
          </p:cNvPr>
          <p:cNvSpPr/>
          <p:nvPr/>
        </p:nvSpPr>
        <p:spPr>
          <a:xfrm>
            <a:off x="7162800" y="3091574"/>
            <a:ext cx="3302000" cy="1524000"/>
          </a:xfrm>
          <a:prstGeom prst="roundRect">
            <a:avLst>
              <a:gd name="adj" fmla="val 8333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/>
            <a:endParaRPr/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34497F35-50B9-3CBE-6923-F8C5D0D30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3300" y="3282074"/>
            <a:ext cx="355600" cy="355600"/>
          </a:xfrm>
          <a:prstGeom prst="rect">
            <a:avLst/>
          </a:prstGeom>
        </p:spPr>
      </p:pic>
      <p:sp>
        <p:nvSpPr>
          <p:cNvPr id="13" name="AutoShape 11">
            <a:extLst>
              <a:ext uri="{FF2B5EF4-FFF2-40B4-BE49-F238E27FC236}">
                <a16:creationId xmlns:a16="http://schemas.microsoft.com/office/drawing/2014/main" id="{88F04C71-1927-B6F8-F8EB-1C8786991C63}"/>
              </a:ext>
            </a:extLst>
          </p:cNvPr>
          <p:cNvSpPr/>
          <p:nvPr/>
        </p:nvSpPr>
        <p:spPr>
          <a:xfrm>
            <a:off x="7741863" y="3203214"/>
            <a:ext cx="2722937" cy="42176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en-US" altLang="zh-CN" b="1" dirty="0">
                <a:solidFill>
                  <a:srgbClr val="333333"/>
                </a:solidFill>
                <a:latin typeface="Noto Sans SC"/>
                <a:ea typeface="Noto Sans SC"/>
              </a:rPr>
              <a:t>Technical Framework</a:t>
            </a:r>
            <a:endParaRPr lang="en-US" b="1" dirty="0">
              <a:solidFill>
                <a:srgbClr val="333333"/>
              </a:solidFill>
              <a:latin typeface="Noto Sans SC"/>
              <a:ea typeface="Noto Sans SC"/>
            </a:endParaRPr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E69D8197-115B-4B87-C5B9-FB390F93DB08}"/>
              </a:ext>
            </a:extLst>
          </p:cNvPr>
          <p:cNvSpPr/>
          <p:nvPr/>
        </p:nvSpPr>
        <p:spPr>
          <a:xfrm>
            <a:off x="7353300" y="3663074"/>
            <a:ext cx="2921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08333"/>
              </a:lnSpc>
              <a:defRPr/>
            </a:pPr>
            <a:r>
              <a:rPr lang="en-US" altLang="zh-CN" sz="1400" dirty="0">
                <a:solidFill>
                  <a:srgbClr val="666666"/>
                </a:solidFill>
                <a:latin typeface="Noto Sans SC"/>
                <a:ea typeface="Noto Sans SC"/>
              </a:rPr>
              <a:t>Context and experiential memory systems, toolset tool invocation (API/search invocation)</a:t>
            </a:r>
            <a:endParaRPr lang="en-US" sz="1400" dirty="0">
              <a:solidFill>
                <a:srgbClr val="666666"/>
              </a:solidFill>
              <a:latin typeface="Noto Sans SC"/>
              <a:ea typeface="Noto Sans SC"/>
            </a:endParaRPr>
          </a:p>
        </p:txBody>
      </p:sp>
      <p:sp>
        <p:nvSpPr>
          <p:cNvPr id="15" name="AutoShape 9">
            <a:extLst>
              <a:ext uri="{FF2B5EF4-FFF2-40B4-BE49-F238E27FC236}">
                <a16:creationId xmlns:a16="http://schemas.microsoft.com/office/drawing/2014/main" id="{14683817-13F1-4422-D16C-346E852CE938}"/>
              </a:ext>
            </a:extLst>
          </p:cNvPr>
          <p:cNvSpPr/>
          <p:nvPr/>
        </p:nvSpPr>
        <p:spPr>
          <a:xfrm>
            <a:off x="7162800" y="4869574"/>
            <a:ext cx="3302000" cy="1524000"/>
          </a:xfrm>
          <a:prstGeom prst="roundRect">
            <a:avLst>
              <a:gd name="adj" fmla="val 8333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/>
            <a:endParaRPr/>
          </a:p>
        </p:txBody>
      </p:sp>
      <p:sp>
        <p:nvSpPr>
          <p:cNvPr id="17" name="AutoShape 11">
            <a:extLst>
              <a:ext uri="{FF2B5EF4-FFF2-40B4-BE49-F238E27FC236}">
                <a16:creationId xmlns:a16="http://schemas.microsoft.com/office/drawing/2014/main" id="{6A815D9B-4445-DB93-7EBE-764407307462}"/>
              </a:ext>
            </a:extLst>
          </p:cNvPr>
          <p:cNvSpPr/>
          <p:nvPr/>
        </p:nvSpPr>
        <p:spPr>
          <a:xfrm>
            <a:off x="7797800" y="5021974"/>
            <a:ext cx="254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altLang="zh-CN" b="1" dirty="0">
                <a:solidFill>
                  <a:srgbClr val="333333"/>
                </a:solidFill>
                <a:latin typeface="Noto Sans SC"/>
                <a:ea typeface="Noto Sans SC"/>
                <a:sym typeface="Noto Sans SC"/>
              </a:rPr>
              <a:t>Future Prospects</a:t>
            </a:r>
            <a:endParaRPr lang="en-US" b="1" dirty="0">
              <a:solidFill>
                <a:srgbClr val="333333"/>
              </a:solidFill>
              <a:latin typeface="Noto Sans SC"/>
              <a:ea typeface="Noto Sans SC"/>
            </a:endParaRPr>
          </a:p>
        </p:txBody>
      </p:sp>
      <p:sp>
        <p:nvSpPr>
          <p:cNvPr id="18" name="AutoShape 12">
            <a:extLst>
              <a:ext uri="{FF2B5EF4-FFF2-40B4-BE49-F238E27FC236}">
                <a16:creationId xmlns:a16="http://schemas.microsoft.com/office/drawing/2014/main" id="{8835DE0D-C612-0656-8433-DE203E878A64}"/>
              </a:ext>
            </a:extLst>
          </p:cNvPr>
          <p:cNvSpPr/>
          <p:nvPr/>
        </p:nvSpPr>
        <p:spPr>
          <a:xfrm>
            <a:off x="7286452" y="5417426"/>
            <a:ext cx="3302000" cy="820468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08333"/>
              </a:lnSpc>
              <a:defRPr/>
            </a:pPr>
            <a:r>
              <a:rPr lang="en-US" altLang="zh-CN" sz="1400" dirty="0">
                <a:solidFill>
                  <a:srgbClr val="666666"/>
                </a:solidFill>
                <a:latin typeface="Noto Sans SC"/>
                <a:ea typeface="Noto Sans SC"/>
                <a:sym typeface="Noto Sans SC"/>
              </a:rPr>
              <a:t>Multi-Agent collaboration, continuous learning, optimization, reinforced learning and  forming a workflow</a:t>
            </a:r>
            <a:endParaRPr lang="en-US" sz="1400" dirty="0">
              <a:solidFill>
                <a:srgbClr val="666666"/>
              </a:solidFill>
              <a:latin typeface="Noto Sans SC"/>
              <a:ea typeface="Noto Sans SC"/>
            </a:endParaRP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2E9D4F2E-6DA1-3F3D-1485-2DE5F67CA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04100" y="5081387"/>
            <a:ext cx="304800" cy="304800"/>
          </a:xfrm>
          <a:prstGeom prst="rect">
            <a:avLst/>
          </a:prstGeom>
        </p:spPr>
      </p:pic>
      <p:pic>
        <p:nvPicPr>
          <p:cNvPr id="20" name="Picture 16">
            <a:extLst>
              <a:ext uri="{FF2B5EF4-FFF2-40B4-BE49-F238E27FC236}">
                <a16:creationId xmlns:a16="http://schemas.microsoft.com/office/drawing/2014/main" id="{845F7ECE-ECA0-B76E-8D2F-4F8F5C313D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53300" y="154777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44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0B5C5B5E-3D8D-4D7E-70E2-C165C907F26F}"/>
              </a:ext>
            </a:extLst>
          </p:cNvPr>
          <p:cNvSpPr/>
          <p:nvPr/>
        </p:nvSpPr>
        <p:spPr>
          <a:xfrm>
            <a:off x="800583" y="236305"/>
            <a:ext cx="80518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altLang="zh-CN" sz="3600" b="1" dirty="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Customized</a:t>
            </a:r>
            <a:r>
              <a:rPr lang="en-US" altLang="zh-CN" sz="3600" b="1" i="0" u="none" strike="noStrike" dirty="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altLang="zh-CN" sz="3600" b="1" dirty="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Agent</a:t>
            </a:r>
            <a:endParaRPr lang="en-US" sz="11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5A5B24A-19BE-6142-EDA0-CFCA8D650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40" y="1008409"/>
            <a:ext cx="9837119" cy="567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03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DEC30D4-8F49-5C1E-A573-885B351D3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83" y="571857"/>
            <a:ext cx="4771429" cy="5714286"/>
          </a:xfrm>
          <a:prstGeom prst="rect">
            <a:avLst/>
          </a:prstGeom>
        </p:spPr>
      </p:pic>
      <p:sp>
        <p:nvSpPr>
          <p:cNvPr id="7" name="对话气泡: 矩形 6">
            <a:extLst>
              <a:ext uri="{FF2B5EF4-FFF2-40B4-BE49-F238E27FC236}">
                <a16:creationId xmlns:a16="http://schemas.microsoft.com/office/drawing/2014/main" id="{6C1E474A-1C11-CD12-46E1-C4A20AEE0B7F}"/>
              </a:ext>
            </a:extLst>
          </p:cNvPr>
          <p:cNvSpPr/>
          <p:nvPr/>
        </p:nvSpPr>
        <p:spPr>
          <a:xfrm>
            <a:off x="1410664" y="1582714"/>
            <a:ext cx="3646011" cy="2561540"/>
          </a:xfrm>
          <a:prstGeom prst="wedgeRect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Prompt: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Leverage DM and AE datasets from the {</a:t>
            </a:r>
            <a:r>
              <a:rPr lang="en-US" altLang="zh-CN" dirty="0" err="1">
                <a:solidFill>
                  <a:schemeClr val="tx1"/>
                </a:solidFill>
              </a:rPr>
              <a:t>pharmaverse</a:t>
            </a:r>
            <a:r>
              <a:rPr lang="en-US" altLang="zh-CN" dirty="0">
                <a:solidFill>
                  <a:schemeClr val="tx1"/>
                </a:solidFill>
              </a:rPr>
              <a:t>} package to build an end-to-end analytical pipeline covering SDTM mapping, </a:t>
            </a:r>
            <a:r>
              <a:rPr lang="en-US" altLang="zh-CN" dirty="0" err="1">
                <a:solidFill>
                  <a:schemeClr val="tx1"/>
                </a:solidFill>
              </a:rPr>
              <a:t>ADaM</a:t>
            </a:r>
            <a:r>
              <a:rPr lang="en-US" altLang="zh-CN" dirty="0">
                <a:solidFill>
                  <a:schemeClr val="tx1"/>
                </a:solidFill>
              </a:rPr>
              <a:t> dataset derivation, and final TLF generation.</a:t>
            </a:r>
            <a:endParaRPr lang="zh-CN" altLang="en-US" dirty="0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F18563E5-A014-7EFB-1C42-3C497FBB7653}"/>
              </a:ext>
            </a:extLst>
          </p:cNvPr>
          <p:cNvSpPr/>
          <p:nvPr/>
        </p:nvSpPr>
        <p:spPr>
          <a:xfrm>
            <a:off x="769760" y="421240"/>
            <a:ext cx="80518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altLang="zh-CN" sz="3600" b="1" i="0" u="none" strike="noStrike" dirty="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Customize </a:t>
            </a:r>
            <a:r>
              <a:rPr lang="en-US" altLang="zh-CN" sz="3600" b="1" dirty="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Agent</a:t>
            </a:r>
            <a:endParaRPr lang="en-US" sz="1100" dirty="0"/>
          </a:p>
        </p:txBody>
      </p:sp>
      <p:sp>
        <p:nvSpPr>
          <p:cNvPr id="9" name="圆柱体 8">
            <a:extLst>
              <a:ext uri="{FF2B5EF4-FFF2-40B4-BE49-F238E27FC236}">
                <a16:creationId xmlns:a16="http://schemas.microsoft.com/office/drawing/2014/main" id="{B291C7A7-02A2-F343-AADF-E6D99BDC2F5A}"/>
              </a:ext>
            </a:extLst>
          </p:cNvPr>
          <p:cNvSpPr/>
          <p:nvPr/>
        </p:nvSpPr>
        <p:spPr>
          <a:xfrm>
            <a:off x="541714" y="5068003"/>
            <a:ext cx="1233997" cy="794552"/>
          </a:xfrm>
          <a:prstGeom prst="can">
            <a:avLst/>
          </a:prstGeom>
          <a:solidFill>
            <a:srgbClr val="406E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SDTM</a:t>
            </a:r>
            <a:endParaRPr lang="zh-CN" altLang="en-US" dirty="0"/>
          </a:p>
        </p:txBody>
      </p:sp>
      <p:sp>
        <p:nvSpPr>
          <p:cNvPr id="10" name="圆柱体 9">
            <a:extLst>
              <a:ext uri="{FF2B5EF4-FFF2-40B4-BE49-F238E27FC236}">
                <a16:creationId xmlns:a16="http://schemas.microsoft.com/office/drawing/2014/main" id="{D04E4E6E-AAEB-7CCF-BD2D-082DCD772407}"/>
              </a:ext>
            </a:extLst>
          </p:cNvPr>
          <p:cNvSpPr/>
          <p:nvPr/>
        </p:nvSpPr>
        <p:spPr>
          <a:xfrm>
            <a:off x="2531792" y="5068003"/>
            <a:ext cx="1233997" cy="794552"/>
          </a:xfrm>
          <a:prstGeom prst="can">
            <a:avLst/>
          </a:prstGeom>
          <a:solidFill>
            <a:srgbClr val="406E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ADaM</a:t>
            </a:r>
            <a:endParaRPr lang="zh-CN" altLang="en-US" dirty="0"/>
          </a:p>
        </p:txBody>
      </p:sp>
      <p:sp>
        <p:nvSpPr>
          <p:cNvPr id="11" name="圆柱体 10">
            <a:extLst>
              <a:ext uri="{FF2B5EF4-FFF2-40B4-BE49-F238E27FC236}">
                <a16:creationId xmlns:a16="http://schemas.microsoft.com/office/drawing/2014/main" id="{A66056DC-73E3-9372-3C34-E3EF055AA8EB}"/>
              </a:ext>
            </a:extLst>
          </p:cNvPr>
          <p:cNvSpPr/>
          <p:nvPr/>
        </p:nvSpPr>
        <p:spPr>
          <a:xfrm>
            <a:off x="4521870" y="5068003"/>
            <a:ext cx="1233997" cy="794552"/>
          </a:xfrm>
          <a:prstGeom prst="can">
            <a:avLst/>
          </a:prstGeom>
          <a:solidFill>
            <a:srgbClr val="406E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TFL</a:t>
            </a:r>
            <a:endParaRPr lang="zh-CN" altLang="en-US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4610081D-C0DA-3A12-F2DA-8B689E460D25}"/>
              </a:ext>
            </a:extLst>
          </p:cNvPr>
          <p:cNvCxnSpPr>
            <a:stCxn id="9" idx="4"/>
            <a:endCxn id="10" idx="2"/>
          </p:cNvCxnSpPr>
          <p:nvPr/>
        </p:nvCxnSpPr>
        <p:spPr>
          <a:xfrm>
            <a:off x="1775711" y="5465279"/>
            <a:ext cx="756081" cy="0"/>
          </a:xfrm>
          <a:prstGeom prst="straightConnector1">
            <a:avLst/>
          </a:prstGeom>
          <a:ln>
            <a:solidFill>
              <a:srgbClr val="2447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36112CE-3B00-6AA7-C3D4-D15048530260}"/>
              </a:ext>
            </a:extLst>
          </p:cNvPr>
          <p:cNvCxnSpPr>
            <a:stCxn id="10" idx="4"/>
            <a:endCxn id="11" idx="2"/>
          </p:cNvCxnSpPr>
          <p:nvPr/>
        </p:nvCxnSpPr>
        <p:spPr>
          <a:xfrm>
            <a:off x="3765789" y="5465279"/>
            <a:ext cx="756081" cy="0"/>
          </a:xfrm>
          <a:prstGeom prst="straightConnector1">
            <a:avLst/>
          </a:prstGeom>
          <a:ln>
            <a:solidFill>
              <a:srgbClr val="2447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867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D697401-1FB5-32B0-53DF-49D048D2C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03" y="1511654"/>
            <a:ext cx="4828571" cy="4533333"/>
          </a:xfrm>
          <a:prstGeom prst="rect">
            <a:avLst/>
          </a:prstGeom>
        </p:spPr>
      </p:pic>
      <p:sp>
        <p:nvSpPr>
          <p:cNvPr id="6" name="AutoShape 3">
            <a:extLst>
              <a:ext uri="{FF2B5EF4-FFF2-40B4-BE49-F238E27FC236}">
                <a16:creationId xmlns:a16="http://schemas.microsoft.com/office/drawing/2014/main" id="{4A341557-59E0-1981-49BE-EF054B8BCF34}"/>
              </a:ext>
            </a:extLst>
          </p:cNvPr>
          <p:cNvSpPr/>
          <p:nvPr/>
        </p:nvSpPr>
        <p:spPr>
          <a:xfrm>
            <a:off x="800583" y="236304"/>
            <a:ext cx="5045413" cy="698643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altLang="zh-CN" sz="3600" b="1" i="0" u="none" strike="noStrike" dirty="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Reflection</a:t>
            </a:r>
            <a:endParaRPr lang="en-US" sz="1100" dirty="0"/>
          </a:p>
        </p:txBody>
      </p:sp>
      <p:sp>
        <p:nvSpPr>
          <p:cNvPr id="21" name="AutoShape 9">
            <a:extLst>
              <a:ext uri="{FF2B5EF4-FFF2-40B4-BE49-F238E27FC236}">
                <a16:creationId xmlns:a16="http://schemas.microsoft.com/office/drawing/2014/main" id="{94B84062-3D8F-9548-1334-C72CC7E4198F}"/>
              </a:ext>
            </a:extLst>
          </p:cNvPr>
          <p:cNvSpPr/>
          <p:nvPr/>
        </p:nvSpPr>
        <p:spPr>
          <a:xfrm>
            <a:off x="7162800" y="2105255"/>
            <a:ext cx="3302000" cy="1524000"/>
          </a:xfrm>
          <a:prstGeom prst="roundRect">
            <a:avLst>
              <a:gd name="adj" fmla="val 8333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/>
            <a:endParaRPr/>
          </a:p>
        </p:txBody>
      </p:sp>
      <p:pic>
        <p:nvPicPr>
          <p:cNvPr id="22" name="Picture 10">
            <a:extLst>
              <a:ext uri="{FF2B5EF4-FFF2-40B4-BE49-F238E27FC236}">
                <a16:creationId xmlns:a16="http://schemas.microsoft.com/office/drawing/2014/main" id="{9991D44A-45CF-B926-37FB-7F8622EB2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3300" y="2295755"/>
            <a:ext cx="355600" cy="355600"/>
          </a:xfrm>
          <a:prstGeom prst="rect">
            <a:avLst/>
          </a:prstGeom>
        </p:spPr>
      </p:pic>
      <p:sp>
        <p:nvSpPr>
          <p:cNvPr id="23" name="AutoShape 11">
            <a:extLst>
              <a:ext uri="{FF2B5EF4-FFF2-40B4-BE49-F238E27FC236}">
                <a16:creationId xmlns:a16="http://schemas.microsoft.com/office/drawing/2014/main" id="{12BFCBE1-1B48-54DF-A149-FC1737D4FE35}"/>
              </a:ext>
            </a:extLst>
          </p:cNvPr>
          <p:cNvSpPr/>
          <p:nvPr/>
        </p:nvSpPr>
        <p:spPr>
          <a:xfrm>
            <a:off x="7797800" y="2257655"/>
            <a:ext cx="254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altLang="zh-CN" b="1" dirty="0">
                <a:solidFill>
                  <a:srgbClr val="333333"/>
                </a:solidFill>
                <a:latin typeface="Noto Sans SC"/>
                <a:ea typeface="Noto Sans SC"/>
              </a:rPr>
              <a:t>Markdown Revision</a:t>
            </a:r>
            <a:endParaRPr lang="en-US" b="1" dirty="0">
              <a:solidFill>
                <a:srgbClr val="333333"/>
              </a:solidFill>
              <a:latin typeface="Noto Sans SC"/>
              <a:ea typeface="Noto Sans SC"/>
            </a:endParaRPr>
          </a:p>
        </p:txBody>
      </p:sp>
      <p:sp>
        <p:nvSpPr>
          <p:cNvPr id="24" name="AutoShape 12">
            <a:extLst>
              <a:ext uri="{FF2B5EF4-FFF2-40B4-BE49-F238E27FC236}">
                <a16:creationId xmlns:a16="http://schemas.microsoft.com/office/drawing/2014/main" id="{1B6E1B52-8AE0-274E-69BD-208BB02FFCED}"/>
              </a:ext>
            </a:extLst>
          </p:cNvPr>
          <p:cNvSpPr/>
          <p:nvPr/>
        </p:nvSpPr>
        <p:spPr>
          <a:xfrm>
            <a:off x="7353300" y="2676755"/>
            <a:ext cx="2921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08333"/>
              </a:lnSpc>
              <a:defRPr/>
            </a:pPr>
            <a:r>
              <a:rPr lang="en-US" altLang="zh-CN" sz="1400" dirty="0">
                <a:solidFill>
                  <a:srgbClr val="666666"/>
                </a:solidFill>
                <a:latin typeface="Noto Sans SC"/>
                <a:ea typeface="Noto Sans SC"/>
              </a:rPr>
              <a:t>Supervise execution steps, document defects, and integrate warning logic into the prompt</a:t>
            </a:r>
            <a:endParaRPr lang="en-US" sz="1400" dirty="0">
              <a:solidFill>
                <a:srgbClr val="666666"/>
              </a:solidFill>
              <a:latin typeface="Noto Sans SC"/>
              <a:ea typeface="Noto Sans SC"/>
            </a:endParaRPr>
          </a:p>
        </p:txBody>
      </p:sp>
      <p:sp>
        <p:nvSpPr>
          <p:cNvPr id="25" name="AutoShape 9">
            <a:extLst>
              <a:ext uri="{FF2B5EF4-FFF2-40B4-BE49-F238E27FC236}">
                <a16:creationId xmlns:a16="http://schemas.microsoft.com/office/drawing/2014/main" id="{96A8B5C3-70FA-6B56-7DAC-362593D4A3EE}"/>
              </a:ext>
            </a:extLst>
          </p:cNvPr>
          <p:cNvSpPr/>
          <p:nvPr/>
        </p:nvSpPr>
        <p:spPr>
          <a:xfrm>
            <a:off x="7162800" y="4200755"/>
            <a:ext cx="3302000" cy="1524000"/>
          </a:xfrm>
          <a:prstGeom prst="roundRect">
            <a:avLst>
              <a:gd name="adj" fmla="val 8333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/>
            <a:endParaRPr/>
          </a:p>
        </p:txBody>
      </p:sp>
      <p:sp>
        <p:nvSpPr>
          <p:cNvPr id="26" name="AutoShape 11">
            <a:extLst>
              <a:ext uri="{FF2B5EF4-FFF2-40B4-BE49-F238E27FC236}">
                <a16:creationId xmlns:a16="http://schemas.microsoft.com/office/drawing/2014/main" id="{5F2C144F-39C6-6972-9187-1FB3B85C6DF0}"/>
              </a:ext>
            </a:extLst>
          </p:cNvPr>
          <p:cNvSpPr/>
          <p:nvPr/>
        </p:nvSpPr>
        <p:spPr>
          <a:xfrm>
            <a:off x="7797800" y="4353155"/>
            <a:ext cx="254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en-US" altLang="zh-CN" b="1" dirty="0">
                <a:solidFill>
                  <a:srgbClr val="333333"/>
                </a:solidFill>
                <a:latin typeface="Noto Sans SC"/>
                <a:ea typeface="Noto Sans SC"/>
                <a:sym typeface="Noto Sans SC"/>
              </a:rPr>
              <a:t>Multi-agent</a:t>
            </a:r>
            <a:endParaRPr lang="en-US" b="1" dirty="0">
              <a:solidFill>
                <a:srgbClr val="333333"/>
              </a:solidFill>
              <a:latin typeface="Noto Sans SC"/>
              <a:ea typeface="Noto Sans SC"/>
            </a:endParaRPr>
          </a:p>
        </p:txBody>
      </p:sp>
      <p:sp>
        <p:nvSpPr>
          <p:cNvPr id="27" name="AutoShape 12">
            <a:extLst>
              <a:ext uri="{FF2B5EF4-FFF2-40B4-BE49-F238E27FC236}">
                <a16:creationId xmlns:a16="http://schemas.microsoft.com/office/drawing/2014/main" id="{EA3C82AD-5336-BD0E-8AE9-25E8FB8AD816}"/>
              </a:ext>
            </a:extLst>
          </p:cNvPr>
          <p:cNvSpPr/>
          <p:nvPr/>
        </p:nvSpPr>
        <p:spPr>
          <a:xfrm>
            <a:off x="7353300" y="4843227"/>
            <a:ext cx="2984500" cy="627529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altLang="zh-CN" sz="1400" dirty="0">
                <a:solidFill>
                  <a:srgbClr val="666666"/>
                </a:solidFill>
                <a:latin typeface="Noto Sans SC"/>
                <a:ea typeface="Noto Sans SC"/>
                <a:sym typeface="Noto Sans SC"/>
              </a:rPr>
              <a:t>Customized tool invocation, reinforced learning and multi-agent collaboration</a:t>
            </a:r>
            <a:endParaRPr lang="en-US" sz="1400" dirty="0">
              <a:solidFill>
                <a:srgbClr val="666666"/>
              </a:solidFill>
              <a:latin typeface="Noto Sans SC"/>
              <a:ea typeface="Noto Sans SC"/>
            </a:endParaRPr>
          </a:p>
        </p:txBody>
      </p:sp>
      <p:pic>
        <p:nvPicPr>
          <p:cNvPr id="28" name="Picture 12">
            <a:extLst>
              <a:ext uri="{FF2B5EF4-FFF2-40B4-BE49-F238E27FC236}">
                <a16:creationId xmlns:a16="http://schemas.microsoft.com/office/drawing/2014/main" id="{BD690380-D7AF-4578-89FF-0F1E66C316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04100" y="441256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96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B78C1-B4F8-F8EC-E16C-0A21D32BE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77A219-9EB7-445A-A57D-6904B950F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PART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C79EE1-34A7-7720-D81B-FAE6BAFE2EF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087495" y="3960495"/>
            <a:ext cx="4525010" cy="83566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>
                <a:ln>
                  <a:noFill/>
                </a:ln>
                <a:sym typeface="+mn-ea"/>
              </a:rPr>
              <a:t>R + LLM</a:t>
            </a:r>
            <a:endParaRPr lang="en-US" altLang="zh-CN" b="1" dirty="0">
              <a:ln>
                <a:noFill/>
              </a:ln>
              <a:solidFill>
                <a:srgbClr val="296985"/>
              </a:solidFill>
              <a:sym typeface="+mn-ea"/>
            </a:endParaRPr>
          </a:p>
          <a:p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8813AA3-B315-B55C-5078-981113714C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F36CB95-86A0-D139-029D-CEA73D5A795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087813" y="4880253"/>
            <a:ext cx="2223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err="1"/>
              <a:t>ellmer</a:t>
            </a:r>
            <a:r>
              <a:rPr lang="en-US" altLang="zh-CN" dirty="0"/>
              <a:t> Package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750583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009650"/>
            <a:ext cx="12065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 dirty="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The </a:t>
            </a:r>
            <a:r>
              <a:rPr lang="en-US" sz="3600" b="1" i="0" u="none" strike="noStrike" dirty="0" err="1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ellmer</a:t>
            </a:r>
            <a:r>
              <a:rPr lang="en-US" sz="3600" b="1" i="0" u="none" strike="noStrike" dirty="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 Package: Bridging R and LLMs</a:t>
            </a:r>
            <a:endParaRPr lang="en-US" sz="1100" dirty="0"/>
          </a:p>
        </p:txBody>
      </p:sp>
      <p:sp>
        <p:nvSpPr>
          <p:cNvPr id="3" name="AutoShape 3"/>
          <p:cNvSpPr/>
          <p:nvPr/>
        </p:nvSpPr>
        <p:spPr>
          <a:xfrm>
            <a:off x="762000" y="1841500"/>
            <a:ext cx="508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400" dirty="0" err="1">
                <a:solidFill>
                  <a:srgbClr val="333333">
                    <a:alpha val="90196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1400" b="0" i="0" u="none" strike="noStrike" dirty="0" err="1">
                <a:solidFill>
                  <a:srgbClr val="333333">
                    <a:alpha val="90196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llmer</a:t>
            </a:r>
            <a:r>
              <a:rPr lang="en-US" sz="1400" b="0" i="0" u="none" strike="noStrike" dirty="0">
                <a:solidFill>
                  <a:srgbClr val="333333">
                    <a:alpha val="90196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 provides a robust R interface to connect with diverse LLM providers, enabling seamless integration of AI capabilities into R workflows.</a:t>
            </a:r>
            <a:endParaRPr lang="en-US" sz="1100" dirty="0"/>
          </a:p>
        </p:txBody>
      </p:sp>
      <p:sp>
        <p:nvSpPr>
          <p:cNvPr id="4" name="AutoShape 4"/>
          <p:cNvSpPr/>
          <p:nvPr/>
        </p:nvSpPr>
        <p:spPr>
          <a:xfrm>
            <a:off x="762000" y="2730500"/>
            <a:ext cx="5080000" cy="1143000"/>
          </a:xfrm>
          <a:prstGeom prst="roundRect">
            <a:avLst>
              <a:gd name="adj" fmla="val 11111"/>
            </a:avLst>
          </a:prstGeom>
          <a:solidFill>
            <a:srgbClr val="F3F4F6">
              <a:alpha val="100000"/>
            </a:srgbClr>
          </a:solidFill>
          <a:ln w="12700" cap="flat" cmpd="sng">
            <a:solidFill>
              <a:srgbClr val="406E92">
                <a:alpha val="3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500" y="2921000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397000" y="2882900"/>
            <a:ext cx="431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 dirty="0">
                <a:solidFill>
                  <a:srgbClr val="406E92"/>
                </a:solidFill>
                <a:latin typeface="Poppins"/>
                <a:ea typeface="Poppins"/>
                <a:cs typeface="Poppins"/>
                <a:sym typeface="Poppins"/>
              </a:rPr>
              <a:t>Supported LLM Providers</a:t>
            </a:r>
            <a:endParaRPr lang="en-US" sz="1100" dirty="0">
              <a:solidFill>
                <a:srgbClr val="406E92"/>
              </a:solidFill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397000" y="3238500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en-US" sz="1300" b="0" i="0" u="none" strike="noStrike" dirty="0">
                <a:solidFill>
                  <a:srgbClr val="333333">
                    <a:alpha val="80000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OpenAI (ChatGPT), Google (Gemini</a:t>
            </a:r>
            <a:r>
              <a:rPr lang="en-US" sz="1300" dirty="0">
                <a:solidFill>
                  <a:srgbClr val="333333">
                    <a:alpha val="80000"/>
                  </a:srgbClr>
                </a:solidFill>
                <a:latin typeface="Poppins"/>
                <a:cs typeface="Poppins"/>
                <a:sym typeface="Poppins"/>
              </a:rPr>
              <a:t>), </a:t>
            </a:r>
            <a:r>
              <a:rPr lang="en-US" altLang="zh-CN" sz="1300" b="1" dirty="0">
                <a:solidFill>
                  <a:srgbClr val="C77DFF"/>
                </a:solidFill>
                <a:latin typeface="Poppins"/>
                <a:cs typeface="Poppins"/>
              </a:rPr>
              <a:t>DeepSeek(Chinese)</a:t>
            </a:r>
            <a:r>
              <a:rPr lang="en-US" sz="1300" dirty="0">
                <a:solidFill>
                  <a:srgbClr val="333333">
                    <a:alpha val="80000"/>
                  </a:srgbClr>
                </a:solidFill>
                <a:latin typeface="Poppins"/>
                <a:cs typeface="Poppins"/>
                <a:sym typeface="Poppins"/>
              </a:rPr>
              <a:t>, and more.</a:t>
            </a:r>
            <a:endParaRPr lang="en-US" sz="1300" dirty="0">
              <a:solidFill>
                <a:srgbClr val="333333">
                  <a:alpha val="80000"/>
                </a:srgbClr>
              </a:solidFill>
              <a:latin typeface="Poppins"/>
              <a:cs typeface="Poppins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762000" y="4064000"/>
            <a:ext cx="5080000" cy="1397000"/>
          </a:xfrm>
          <a:prstGeom prst="roundRect">
            <a:avLst>
              <a:gd name="adj" fmla="val 9090"/>
            </a:avLst>
          </a:prstGeom>
          <a:solidFill>
            <a:srgbClr val="F3F4F6">
              <a:alpha val="100000"/>
            </a:srgbClr>
          </a:solidFill>
          <a:ln w="12700" cap="flat" cmpd="sng">
            <a:solidFill>
              <a:srgbClr val="C77DFF">
                <a:alpha val="3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2500" y="4254500"/>
            <a:ext cx="304800" cy="3048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397000" y="4216400"/>
            <a:ext cx="431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 dirty="0">
                <a:solidFill>
                  <a:srgbClr val="C77DFF"/>
                </a:solidFill>
                <a:latin typeface="Poppins"/>
                <a:ea typeface="Poppins"/>
                <a:cs typeface="Poppins"/>
                <a:sym typeface="Poppins"/>
              </a:rPr>
              <a:t>Core Capabilities</a:t>
            </a:r>
            <a:endParaRPr lang="en-US" sz="1100" dirty="0"/>
          </a:p>
        </p:txBody>
      </p:sp>
      <p:sp>
        <p:nvSpPr>
          <p:cNvPr id="11" name="AutoShape 11"/>
          <p:cNvSpPr/>
          <p:nvPr/>
        </p:nvSpPr>
        <p:spPr>
          <a:xfrm>
            <a:off x="1397000" y="4572000"/>
            <a:ext cx="431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65100" indent="-165100" algn="l">
              <a:lnSpc>
                <a:spcPct val="125000"/>
              </a:lnSpc>
              <a:buClr>
                <a:srgbClr val="333333"/>
              </a:buClr>
              <a:buChar char="•"/>
              <a:defRPr/>
            </a:pPr>
            <a:r>
              <a:rPr lang="en-US" sz="1300" b="0" i="0" u="none" strike="noStrike" dirty="0">
                <a:solidFill>
                  <a:srgbClr val="333333">
                    <a:alpha val="80000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Simple API Calls &amp; Authentication</a:t>
            </a:r>
            <a:endParaRPr lang="en-US" sz="1100" dirty="0"/>
          </a:p>
          <a:p>
            <a:pPr marL="165100" indent="-165100">
              <a:lnSpc>
                <a:spcPct val="125000"/>
              </a:lnSpc>
              <a:buClr>
                <a:srgbClr val="333333"/>
              </a:buClr>
              <a:buChar char="•"/>
            </a:pPr>
            <a:r>
              <a:rPr lang="en-US" sz="1300" dirty="0">
                <a:solidFill>
                  <a:srgbClr val="333333">
                    <a:alpha val="80000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Tool Calling &amp; Stream output</a:t>
            </a:r>
            <a:endParaRPr lang="en-US" sz="1300" b="0" i="0" u="none" strike="noStrike" dirty="0">
              <a:solidFill>
                <a:srgbClr val="333333">
                  <a:alpha val="80000"/>
                </a:srgbClr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65100" indent="-165100" algn="l">
              <a:lnSpc>
                <a:spcPct val="125000"/>
              </a:lnSpc>
              <a:buClr>
                <a:srgbClr val="333333"/>
              </a:buClr>
              <a:buChar char="•"/>
            </a:pPr>
            <a:r>
              <a:rPr lang="en-US" sz="1300" b="0" i="0" u="none" strike="noStrike" dirty="0">
                <a:solidFill>
                  <a:srgbClr val="333333">
                    <a:alpha val="80000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Response Parsing &amp; Structured Formatting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 l="58" r="58"/>
          <a:stretch>
            <a:fillRect/>
          </a:stretch>
        </p:blipFill>
        <p:spPr>
          <a:xfrm>
            <a:off x="6349999" y="2453504"/>
            <a:ext cx="4826000" cy="2717800"/>
          </a:xfrm>
          <a:prstGeom prst="roundRect">
            <a:avLst>
              <a:gd name="adj" fmla="val 7009"/>
            </a:avLst>
          </a:prstGeom>
          <a:noFill/>
          <a:ln w="25400" cap="flat" cmpd="sng">
            <a:solidFill>
              <a:srgbClr val="FFFFFF">
                <a:alpha val="10000"/>
              </a:srgbClr>
            </a:solidFill>
            <a:prstDash val="solid"/>
            <a:round/>
          </a:ln>
          <a:effectLst>
            <a:outerShdw blurRad="254000" dist="127000" dir="54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58B439F-9A44-E560-4F2F-06CEDA233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218" y="200796"/>
            <a:ext cx="1465563" cy="169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F987434F-C298-1FFD-C21E-BA466410D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0F2436A-D09D-EFAE-F693-C621EDB2B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b="1" kern="1200" dirty="0">
                <a:solidFill>
                  <a:srgbClr val="333333"/>
                </a:solidFill>
                <a:latin typeface="Poppins"/>
                <a:cs typeface="Poppins"/>
              </a:rPr>
              <a:t>Chat Console</a:t>
            </a:r>
            <a:endParaRPr lang="zh-CN" altLang="en-US" sz="3600" b="1" kern="1200" dirty="0">
              <a:solidFill>
                <a:srgbClr val="333333"/>
              </a:solidFill>
              <a:latin typeface="Poppins"/>
              <a:cs typeface="Poppins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4F56B1-1E70-4786-019B-F980277500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6281024-03DE-D2FB-D36F-00473ACAC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20"/>
            <a:ext cx="12192000" cy="57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16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 dirty="0">
                <a:solidFill>
                  <a:srgbClr val="1F2329"/>
                </a:solidFill>
                <a:latin typeface="Poppins"/>
                <a:ea typeface="Poppins"/>
                <a:cs typeface="Poppins"/>
                <a:sym typeface="Poppins"/>
              </a:rPr>
              <a:t>Tool Calling</a:t>
            </a:r>
            <a:endParaRPr lang="en-US" sz="1100" dirty="0"/>
          </a:p>
        </p:txBody>
      </p:sp>
      <p:sp>
        <p:nvSpPr>
          <p:cNvPr id="3" name="AutoShape 3"/>
          <p:cNvSpPr/>
          <p:nvPr/>
        </p:nvSpPr>
        <p:spPr>
          <a:xfrm>
            <a:off x="762000" y="1778000"/>
            <a:ext cx="3378200" cy="3556000"/>
          </a:xfrm>
          <a:prstGeom prst="roundRect">
            <a:avLst>
              <a:gd name="adj" fmla="val 3759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406E92"/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00" y="20320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524000" y="2032000"/>
            <a:ext cx="241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 dirty="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Define Tool functions</a:t>
            </a:r>
            <a:endParaRPr lang="en-US" sz="1100" dirty="0"/>
          </a:p>
        </p:txBody>
      </p:sp>
      <p:sp>
        <p:nvSpPr>
          <p:cNvPr id="6" name="AutoShape 6"/>
          <p:cNvSpPr/>
          <p:nvPr/>
        </p:nvSpPr>
        <p:spPr>
          <a:xfrm>
            <a:off x="952500" y="2603500"/>
            <a:ext cx="2997200" cy="1905000"/>
          </a:xfrm>
          <a:prstGeom prst="roundRect">
            <a:avLst>
              <a:gd name="adj" fmla="val 3333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127000" tIns="127000" rIns="127000" bIns="127000" rtlCol="0" anchor="ctr" anchorCtr="0"/>
          <a:lstStyle/>
          <a:p>
            <a:pPr indent="0" algn="ctr">
              <a:lnSpc>
                <a:spcPct val="125000"/>
              </a:lnSpc>
            </a:pPr>
            <a:r>
              <a:rPr lang="en-US" sz="1200" b="0" i="0" u="none" strike="noStrike" dirty="0" err="1">
                <a:solidFill>
                  <a:srgbClr val="E5C07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get_current_time</a:t>
            </a:r>
            <a:r>
              <a:rPr lang="en-US" sz="1200" b="0" i="0" u="none" strike="noStrike" dirty="0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rPr lang="en-US" sz="1200" b="0" i="0" u="none" strike="noStrike" dirty="0">
                <a:solidFill>
                  <a:srgbClr val="61AFE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function</a:t>
            </a:r>
            <a:r>
              <a:rPr lang="en-US" sz="1200" b="0" i="0" u="none" strike="noStrike" dirty="0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-US" sz="1200" b="0" i="0" u="none" strike="noStrike" dirty="0" err="1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tz</a:t>
            </a:r>
            <a:r>
              <a:rPr lang="en-US" sz="1200" b="0" i="0" u="none" strike="noStrike" dirty="0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=</a:t>
            </a:r>
            <a:r>
              <a:rPr lang="en-US" sz="1200" b="0" i="0" u="none" strike="noStrike" dirty="0">
                <a:solidFill>
                  <a:srgbClr val="98C37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"UTC"</a:t>
            </a:r>
            <a:r>
              <a:rPr lang="en-US" sz="1200" b="0" i="0" u="none" strike="noStrike" dirty="0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 {</a:t>
            </a:r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 dirty="0">
                <a:solidFill>
                  <a:srgbClr val="61AFE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format</a:t>
            </a:r>
            <a:r>
              <a:rPr lang="en-US" sz="1200" b="0" i="0" u="none" strike="noStrike" dirty="0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-US" sz="1200" b="0" i="0" u="none" strike="noStrike" dirty="0" err="1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Sys.time</a:t>
            </a:r>
            <a:r>
              <a:rPr lang="en-US" sz="1200" b="0" i="0" u="none" strike="noStrike" dirty="0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(), </a:t>
            </a:r>
            <a:r>
              <a:rPr lang="en-US" sz="1200" b="0" i="0" u="none" strike="noStrike" dirty="0" err="1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tz</a:t>
            </a:r>
            <a:r>
              <a:rPr lang="en-US" sz="1200" b="0" i="0" u="none" strike="noStrike" dirty="0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= </a:t>
            </a:r>
            <a:r>
              <a:rPr lang="en-US" sz="1200" b="0" i="0" u="none" strike="noStrike" dirty="0" err="1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tz</a:t>
            </a:r>
            <a:r>
              <a:rPr lang="en-US" sz="1200" b="0" i="0" u="none" strike="noStrike" dirty="0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</a:t>
            </a:r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 dirty="0" err="1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usetz</a:t>
            </a:r>
            <a:r>
              <a:rPr lang="en-US" sz="1200" b="0" i="0" u="none" strike="noStrike" dirty="0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=</a:t>
            </a:r>
            <a:r>
              <a:rPr lang="en-US" sz="1200" b="0" i="0" u="none" strike="noStrike" dirty="0">
                <a:solidFill>
                  <a:srgbClr val="D19A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TRUE</a:t>
            </a:r>
            <a:r>
              <a:rPr lang="en-US" sz="1200" b="0" i="0" u="none" strike="noStrike" dirty="0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 dirty="0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</a:p>
        </p:txBody>
      </p:sp>
      <p:sp>
        <p:nvSpPr>
          <p:cNvPr id="7" name="AutoShape 7"/>
          <p:cNvSpPr/>
          <p:nvPr/>
        </p:nvSpPr>
        <p:spPr>
          <a:xfrm>
            <a:off x="4406900" y="1778000"/>
            <a:ext cx="3378200" cy="3556000"/>
          </a:xfrm>
          <a:prstGeom prst="roundRect">
            <a:avLst>
              <a:gd name="adj" fmla="val 3759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406E92"/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 dirty="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60900" y="20320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5168900" y="2032000"/>
            <a:ext cx="241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 dirty="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Register Tool</a:t>
            </a:r>
            <a:endParaRPr lang="en-US" sz="1100" dirty="0"/>
          </a:p>
        </p:txBody>
      </p:sp>
      <p:sp>
        <p:nvSpPr>
          <p:cNvPr id="10" name="AutoShape 10"/>
          <p:cNvSpPr/>
          <p:nvPr/>
        </p:nvSpPr>
        <p:spPr>
          <a:xfrm>
            <a:off x="4739095" y="2603500"/>
            <a:ext cx="2713809" cy="2299426"/>
          </a:xfrm>
          <a:prstGeom prst="roundRect">
            <a:avLst>
              <a:gd name="adj" fmla="val 3333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127000" tIns="127000" rIns="127000" bIns="127000" rtlCol="0" anchor="ctr" anchorCtr="0"/>
          <a:lstStyle/>
          <a:p>
            <a:pPr indent="0" algn="ctr">
              <a:lnSpc>
                <a:spcPct val="125000"/>
              </a:lnSpc>
            </a:pPr>
            <a:r>
              <a:rPr lang="en-US" sz="1200" b="0" i="0" u="none" strike="noStrike" dirty="0">
                <a:solidFill>
                  <a:srgbClr val="61AFE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library</a:t>
            </a:r>
            <a:r>
              <a:rPr lang="en-US" sz="1200" b="0" i="0" u="none" strike="noStrike" dirty="0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-US" sz="1200" b="0" i="0" u="none" strike="noStrike" dirty="0" err="1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ellmer</a:t>
            </a:r>
            <a:r>
              <a:rPr lang="en-US" sz="1200" b="0" i="0" u="none" strike="noStrike" dirty="0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 </a:t>
            </a:r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 dirty="0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chat &lt;- </a:t>
            </a:r>
            <a:r>
              <a:rPr lang="en-US" sz="1200" b="0" i="0" u="none" strike="noStrike" dirty="0" err="1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chat_openai</a:t>
            </a:r>
            <a:r>
              <a:rPr lang="en-US" sz="1200" b="0" i="0" u="none" strike="noStrike" dirty="0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()</a:t>
            </a:r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 dirty="0" err="1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chat$register_tool</a:t>
            </a:r>
            <a:r>
              <a:rPr lang="en-US" sz="1200" b="0" i="0" u="none" strike="noStrike" dirty="0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-US" sz="1200" b="0" i="0" u="none" strike="noStrike" dirty="0">
                <a:solidFill>
                  <a:srgbClr val="61AFE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tool</a:t>
            </a:r>
            <a:r>
              <a:rPr lang="en-US" sz="1200" b="0" i="0" u="none" strike="noStrike" dirty="0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 dirty="0" err="1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get_current_time</a:t>
            </a:r>
            <a:r>
              <a:rPr lang="en-US" sz="1200" b="0" i="0" u="none" strike="noStrike" dirty="0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</a:t>
            </a:r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 dirty="0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description =</a:t>
            </a:r>
            <a:r>
              <a:rPr lang="en-US" sz="1200" b="0" i="0" u="none" strike="noStrike" dirty="0">
                <a:solidFill>
                  <a:srgbClr val="98C37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</a:t>
            </a:r>
            <a:r>
              <a:rPr lang="en-US" sz="1200" dirty="0">
                <a:solidFill>
                  <a:srgbClr val="98C37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Obtain the time of the specified time zone </a:t>
            </a:r>
            <a:r>
              <a:rPr lang="en-US" sz="1200" b="0" i="0" u="none" strike="noStrike" dirty="0">
                <a:solidFill>
                  <a:srgbClr val="98C37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</a:t>
            </a:r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 dirty="0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))</a:t>
            </a:r>
          </a:p>
        </p:txBody>
      </p:sp>
      <p:sp>
        <p:nvSpPr>
          <p:cNvPr id="11" name="AutoShape 11"/>
          <p:cNvSpPr/>
          <p:nvPr/>
        </p:nvSpPr>
        <p:spPr>
          <a:xfrm>
            <a:off x="8051800" y="1778000"/>
            <a:ext cx="3378200" cy="3556000"/>
          </a:xfrm>
          <a:prstGeom prst="roundRect">
            <a:avLst>
              <a:gd name="adj" fmla="val 3759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406E92"/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05800" y="20320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8712200" y="1984465"/>
            <a:ext cx="3264990" cy="476069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dirty="0">
                <a:solidFill>
                  <a:srgbClr val="1F2329"/>
                </a:solidFill>
                <a:latin typeface="Noto Sans SC"/>
                <a:ea typeface="Noto Sans SC"/>
              </a:rPr>
              <a:t>Automatic Invocation of Tools</a:t>
            </a:r>
          </a:p>
        </p:txBody>
      </p:sp>
      <p:sp>
        <p:nvSpPr>
          <p:cNvPr id="14" name="AutoShape 14"/>
          <p:cNvSpPr/>
          <p:nvPr/>
        </p:nvSpPr>
        <p:spPr>
          <a:xfrm>
            <a:off x="8242300" y="2603500"/>
            <a:ext cx="2997200" cy="1905000"/>
          </a:xfrm>
          <a:prstGeom prst="roundRect">
            <a:avLst>
              <a:gd name="adj" fmla="val 3333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127000" tIns="127000" rIns="127000" bIns="12700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 dirty="0">
                <a:solidFill>
                  <a:srgbClr val="C678D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</a:t>
            </a:r>
            <a:r>
              <a:rPr lang="en-US" sz="1200" b="0" i="0" u="none" strike="noStrike" dirty="0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Prompt,Model define</a:t>
            </a:r>
            <a:endParaRPr lang="en-US" sz="1100" dirty="0"/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 dirty="0" err="1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chat$chat</a:t>
            </a:r>
            <a:r>
              <a:rPr lang="en-US" sz="1200" b="0" i="0" u="none" strike="noStrike" dirty="0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 dirty="0">
                <a:solidFill>
                  <a:srgbClr val="98C37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“What is the CST time"</a:t>
            </a:r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 dirty="0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 dirty="0">
                <a:solidFill>
                  <a:srgbClr val="C678D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</a:t>
            </a:r>
            <a:r>
              <a:rPr lang="en-US" sz="1200" b="0" i="0" u="none" strike="noStrike" dirty="0">
                <a:solidFill>
                  <a:srgbClr val="1F23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Output:The Time is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34F1CD74-61CD-3911-564B-9BB751FBA8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720D023-116E-B04A-CC9E-FC4B3C833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kern="1200" dirty="0">
                <a:solidFill>
                  <a:srgbClr val="333333"/>
                </a:solidFill>
                <a:latin typeface="Poppins"/>
                <a:cs typeface="Poppins"/>
              </a:rPr>
              <a:t>Tool Calling</a:t>
            </a:r>
            <a:endParaRPr lang="zh-CN" altLang="en-US" sz="3200" b="1" kern="1200" dirty="0">
              <a:solidFill>
                <a:srgbClr val="333333"/>
              </a:solidFill>
              <a:latin typeface="Poppins"/>
              <a:cs typeface="Poppins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D99329-D4AF-77C4-0D5D-A004BE4BC9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231CF22-7E1B-3859-7754-36B63A468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71" y="820420"/>
            <a:ext cx="9063614" cy="611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690510" y="1951462"/>
            <a:ext cx="3566160" cy="4616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sym typeface="+mn-ea"/>
              </a:rPr>
              <a:t>Positron + AI Coding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4"/>
          </p:nvPr>
        </p:nvSpPr>
        <p:spPr>
          <a:xfrm>
            <a:off x="6707658" y="3839986"/>
            <a:ext cx="3566160" cy="46164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sym typeface="+mn-ea"/>
              </a:rPr>
              <a:t>Tool Development</a:t>
            </a:r>
            <a:endParaRPr lang="zh-CN" altLang="en-US" dirty="0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5956450" y="1949557"/>
            <a:ext cx="4665345" cy="542925"/>
            <a:chOff x="10947" y="3935"/>
            <a:chExt cx="5943" cy="692"/>
          </a:xfrm>
        </p:grpSpPr>
        <p:sp>
          <p:nvSpPr>
            <p:cNvPr id="65" name="圆角矩形 64"/>
            <p:cNvSpPr/>
            <p:nvPr/>
          </p:nvSpPr>
          <p:spPr>
            <a:xfrm>
              <a:off x="10969" y="3935"/>
              <a:ext cx="637" cy="637"/>
            </a:xfrm>
            <a:prstGeom prst="roundRect">
              <a:avLst/>
            </a:prstGeom>
            <a:solidFill>
              <a:srgbClr val="0D6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6" name="直接连接符 65"/>
            <p:cNvCxnSpPr/>
            <p:nvPr/>
          </p:nvCxnSpPr>
          <p:spPr>
            <a:xfrm>
              <a:off x="11861" y="4627"/>
              <a:ext cx="502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文本框 66"/>
            <p:cNvSpPr txBox="1"/>
            <p:nvPr/>
          </p:nvSpPr>
          <p:spPr>
            <a:xfrm>
              <a:off x="10947" y="3952"/>
              <a:ext cx="764" cy="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5953910" y="2908091"/>
            <a:ext cx="4665345" cy="542925"/>
            <a:chOff x="10947" y="3935"/>
            <a:chExt cx="5943" cy="692"/>
          </a:xfrm>
        </p:grpSpPr>
        <p:sp>
          <p:nvSpPr>
            <p:cNvPr id="15" name="圆角矩形 14"/>
            <p:cNvSpPr/>
            <p:nvPr/>
          </p:nvSpPr>
          <p:spPr>
            <a:xfrm>
              <a:off x="10969" y="3935"/>
              <a:ext cx="637" cy="637"/>
            </a:xfrm>
            <a:prstGeom prst="roundRect">
              <a:avLst/>
            </a:prstGeom>
            <a:solidFill>
              <a:srgbClr val="0D6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861" y="4627"/>
              <a:ext cx="502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10947" y="3952"/>
              <a:ext cx="764" cy="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5953910" y="3820902"/>
            <a:ext cx="4684130" cy="499815"/>
            <a:chOff x="9268" y="4990"/>
            <a:chExt cx="6640" cy="709"/>
          </a:xfrm>
        </p:grpSpPr>
        <p:grpSp>
          <p:nvGrpSpPr>
            <p:cNvPr id="35" name="组合 34"/>
            <p:cNvGrpSpPr/>
            <p:nvPr/>
          </p:nvGrpSpPr>
          <p:grpSpPr>
            <a:xfrm>
              <a:off x="9268" y="4990"/>
              <a:ext cx="850" cy="709"/>
              <a:chOff x="10947" y="3935"/>
              <a:chExt cx="764" cy="637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10969" y="3935"/>
                <a:ext cx="637" cy="637"/>
              </a:xfrm>
              <a:prstGeom prst="roundRect">
                <a:avLst/>
              </a:prstGeom>
              <a:solidFill>
                <a:srgbClr val="0D6A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10947" y="3952"/>
                <a:ext cx="764" cy="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>
                    <a:solidFill>
                      <a:schemeClr val="bg1"/>
                    </a:solidFill>
                  </a:rPr>
                  <a:t>03</a:t>
                </a: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>
              <a:off x="10312" y="5656"/>
              <a:ext cx="559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内容占位符 7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707658" y="2972258"/>
            <a:ext cx="3566160" cy="46164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 altLang="zh-CN" spc="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R + LLM</a:t>
            </a:r>
          </a:p>
        </p:txBody>
      </p:sp>
      <p:sp>
        <p:nvSpPr>
          <p:cNvPr id="13" name="内容占位符 3">
            <a:extLst>
              <a:ext uri="{FF2B5EF4-FFF2-40B4-BE49-F238E27FC236}">
                <a16:creationId xmlns:a16="http://schemas.microsoft.com/office/drawing/2014/main" id="{CD83ADA8-3102-D61B-C1E3-874B1E040C1F}"/>
              </a:ext>
            </a:extLst>
          </p:cNvPr>
          <p:cNvSpPr txBox="1">
            <a:spLocks/>
          </p:cNvSpPr>
          <p:nvPr/>
        </p:nvSpPr>
        <p:spPr>
          <a:xfrm>
            <a:off x="6707658" y="4849286"/>
            <a:ext cx="3566160" cy="461645"/>
          </a:xfrm>
        </p:spPr>
        <p:txBody>
          <a:bodyPr/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sym typeface="+mn-ea"/>
              </a:rPr>
              <a:t>Posit + Databricks</a:t>
            </a:r>
            <a:endParaRPr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14A696F-036B-AB53-814D-A25AB3A77FB1}"/>
              </a:ext>
            </a:extLst>
          </p:cNvPr>
          <p:cNvGrpSpPr/>
          <p:nvPr/>
        </p:nvGrpSpPr>
        <p:grpSpPr>
          <a:xfrm>
            <a:off x="5971177" y="4849286"/>
            <a:ext cx="4684130" cy="499815"/>
            <a:chOff x="9268" y="4990"/>
            <a:chExt cx="6640" cy="709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A08BE6C3-EBBF-F355-239C-57030DD43763}"/>
                </a:ext>
              </a:extLst>
            </p:cNvPr>
            <p:cNvGrpSpPr/>
            <p:nvPr/>
          </p:nvGrpSpPr>
          <p:grpSpPr>
            <a:xfrm>
              <a:off x="9268" y="4990"/>
              <a:ext cx="850" cy="709"/>
              <a:chOff x="10947" y="3935"/>
              <a:chExt cx="764" cy="637"/>
            </a:xfrm>
          </p:grpSpPr>
          <p:sp>
            <p:nvSpPr>
              <p:cNvPr id="22" name="圆角矩形 35">
                <a:extLst>
                  <a:ext uri="{FF2B5EF4-FFF2-40B4-BE49-F238E27FC236}">
                    <a16:creationId xmlns:a16="http://schemas.microsoft.com/office/drawing/2014/main" id="{F6B224BE-7592-1C7E-30E9-1EF4878F3FAF}"/>
                  </a:ext>
                </a:extLst>
              </p:cNvPr>
              <p:cNvSpPr/>
              <p:nvPr/>
            </p:nvSpPr>
            <p:spPr>
              <a:xfrm>
                <a:off x="10969" y="3935"/>
                <a:ext cx="637" cy="637"/>
              </a:xfrm>
              <a:prstGeom prst="roundRect">
                <a:avLst/>
              </a:prstGeom>
              <a:solidFill>
                <a:srgbClr val="0D6A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1AFDCCA-7F59-5671-0997-9E7700B2199C}"/>
                  </a:ext>
                </a:extLst>
              </p:cNvPr>
              <p:cNvSpPr txBox="1"/>
              <p:nvPr/>
            </p:nvSpPr>
            <p:spPr>
              <a:xfrm>
                <a:off x="10947" y="3952"/>
                <a:ext cx="764" cy="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dirty="0">
                    <a:solidFill>
                      <a:schemeClr val="bg1"/>
                    </a:solidFill>
                  </a:rPr>
                  <a:t>04</a:t>
                </a:r>
              </a:p>
            </p:txBody>
          </p:sp>
        </p:grp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4491DF9A-F61E-CBB8-AE5B-EB5C0F941370}"/>
                </a:ext>
              </a:extLst>
            </p:cNvPr>
            <p:cNvCxnSpPr/>
            <p:nvPr/>
          </p:nvCxnSpPr>
          <p:spPr>
            <a:xfrm>
              <a:off x="10312" y="5656"/>
              <a:ext cx="559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PART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altLang="zh-CN" dirty="0"/>
              <a:t>Tool Development</a:t>
            </a:r>
            <a:endParaRPr lang="zh-CN" altLang="en-US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dirty="0">
                <a:sym typeface="+mn-ea"/>
              </a:rPr>
              <a:t>Claude and MCP tools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CB3389-3550-5818-DA50-871D1617B9AE}"/>
              </a:ext>
            </a:extLst>
          </p:cNvPr>
          <p:cNvSpPr txBox="1">
            <a:spLocks/>
          </p:cNvSpPr>
          <p:nvPr/>
        </p:nvSpPr>
        <p:spPr>
          <a:xfrm>
            <a:off x="711071" y="556723"/>
            <a:ext cx="4723958" cy="645353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3200" dirty="0">
                <a:solidFill>
                  <a:srgbClr val="333333"/>
                </a:solidFill>
                <a:latin typeface="Poppins"/>
                <a:cs typeface="Poppins"/>
              </a:rPr>
              <a:t>Claude and MCP</a:t>
            </a:r>
            <a:endParaRPr lang="zh-CN" altLang="en-US" sz="3200" dirty="0">
              <a:solidFill>
                <a:srgbClr val="333333"/>
              </a:solidFill>
              <a:latin typeface="Poppins"/>
              <a:cs typeface="Poppin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02FF547-E6A7-2C34-C306-4EC247A2E77B}"/>
              </a:ext>
            </a:extLst>
          </p:cNvPr>
          <p:cNvSpPr txBox="1"/>
          <p:nvPr/>
        </p:nvSpPr>
        <p:spPr>
          <a:xfrm>
            <a:off x="1869086" y="5528999"/>
            <a:ext cx="1148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 件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54ADBE0B-7041-16D6-F5FB-464B2DF0DF0F}"/>
              </a:ext>
            </a:extLst>
          </p:cNvPr>
          <p:cNvSpPr/>
          <p:nvPr/>
        </p:nvSpPr>
        <p:spPr>
          <a:xfrm>
            <a:off x="892664" y="1819541"/>
            <a:ext cx="5080000" cy="1270000"/>
          </a:xfrm>
          <a:prstGeom prst="roundRect">
            <a:avLst>
              <a:gd name="adj" fmla="val 16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56F884-8C74-07BF-BBD0-F3B8DBCBD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664" y="2073541"/>
            <a:ext cx="406400" cy="406400"/>
          </a:xfrm>
          <a:prstGeom prst="rect">
            <a:avLst/>
          </a:prstGeom>
        </p:spPr>
      </p:pic>
      <p:sp>
        <p:nvSpPr>
          <p:cNvPr id="6" name="AutoShape 5">
            <a:extLst>
              <a:ext uri="{FF2B5EF4-FFF2-40B4-BE49-F238E27FC236}">
                <a16:creationId xmlns:a16="http://schemas.microsoft.com/office/drawing/2014/main" id="{F3D6006B-252E-A6E7-C815-31183F17E59F}"/>
              </a:ext>
            </a:extLst>
          </p:cNvPr>
          <p:cNvSpPr/>
          <p:nvPr/>
        </p:nvSpPr>
        <p:spPr>
          <a:xfrm>
            <a:off x="1705464" y="2048141"/>
            <a:ext cx="40132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en-US" sz="1600" b="1" dirty="0">
                <a:solidFill>
                  <a:srgbClr val="2C3E50"/>
                </a:solidFill>
                <a:latin typeface="Noto Sans SC"/>
                <a:ea typeface="Noto Sans SC"/>
                <a:cs typeface="Noto Sans SC"/>
                <a:sym typeface="Noto Sans SC"/>
              </a:rPr>
              <a:t>Millions Context Window</a:t>
            </a:r>
            <a:endParaRPr lang="en-US" sz="1100" dirty="0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0CFE9ED6-C2AB-4A77-1E5C-E2579D074042}"/>
              </a:ext>
            </a:extLst>
          </p:cNvPr>
          <p:cNvSpPr/>
          <p:nvPr/>
        </p:nvSpPr>
        <p:spPr>
          <a:xfrm>
            <a:off x="1643988" y="2403741"/>
            <a:ext cx="4349440" cy="533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en-US" sz="1300" dirty="0">
                <a:solidFill>
                  <a:srgbClr val="34495E"/>
                </a:solidFill>
                <a:latin typeface="Noto Sans SC"/>
                <a:ea typeface="Noto Sans SC"/>
                <a:sym typeface="Noto Sans SC"/>
              </a:rPr>
              <a:t>Conduct a comprehensive and thorough understanding of the entire book or large code library in one go</a:t>
            </a:r>
            <a:endParaRPr lang="en-US" sz="1300" dirty="0">
              <a:solidFill>
                <a:srgbClr val="34495E"/>
              </a:solidFill>
              <a:latin typeface="Noto Sans SC"/>
              <a:ea typeface="Noto Sans SC"/>
            </a:endParaRP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1987DA0F-BB31-93CC-7CAD-720B98A52641}"/>
              </a:ext>
            </a:extLst>
          </p:cNvPr>
          <p:cNvSpPr/>
          <p:nvPr/>
        </p:nvSpPr>
        <p:spPr>
          <a:xfrm>
            <a:off x="892664" y="3280041"/>
            <a:ext cx="5080000" cy="1270000"/>
          </a:xfrm>
          <a:prstGeom prst="roundRect">
            <a:avLst>
              <a:gd name="adj" fmla="val 16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997BE4-0A62-8F39-AF86-608B1FCFC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6664" y="3534041"/>
            <a:ext cx="406400" cy="406400"/>
          </a:xfrm>
          <a:prstGeom prst="rect">
            <a:avLst/>
          </a:prstGeom>
        </p:spPr>
      </p:pic>
      <p:sp>
        <p:nvSpPr>
          <p:cNvPr id="10" name="AutoShape 9">
            <a:extLst>
              <a:ext uri="{FF2B5EF4-FFF2-40B4-BE49-F238E27FC236}">
                <a16:creationId xmlns:a16="http://schemas.microsoft.com/office/drawing/2014/main" id="{8AF2ACE3-CB56-174D-F411-8B3CF58BF1AA}"/>
              </a:ext>
            </a:extLst>
          </p:cNvPr>
          <p:cNvSpPr/>
          <p:nvPr/>
        </p:nvSpPr>
        <p:spPr>
          <a:xfrm>
            <a:off x="1705464" y="3508641"/>
            <a:ext cx="40132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 dirty="0">
                <a:solidFill>
                  <a:srgbClr val="2C3E50"/>
                </a:solidFill>
                <a:latin typeface="Noto Sans SC"/>
                <a:ea typeface="Noto Sans SC"/>
                <a:cs typeface="Noto Sans SC"/>
                <a:sym typeface="Noto Sans SC"/>
              </a:rPr>
              <a:t>Constitutional AI</a:t>
            </a:r>
            <a:endParaRPr lang="en-US" sz="1100" dirty="0"/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010A55C1-769B-DF2A-2313-9920963668C5}"/>
              </a:ext>
            </a:extLst>
          </p:cNvPr>
          <p:cNvSpPr/>
          <p:nvPr/>
        </p:nvSpPr>
        <p:spPr>
          <a:xfrm>
            <a:off x="1705464" y="3889641"/>
            <a:ext cx="40132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en-US" sz="1300" dirty="0">
                <a:solidFill>
                  <a:srgbClr val="34495E"/>
                </a:solidFill>
                <a:latin typeface="Noto Sans SC"/>
                <a:ea typeface="Noto Sans SC"/>
              </a:rPr>
              <a:t>Constrain behavior by adhering to constitutional principles and reduce illusions</a:t>
            </a:r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0A3C6809-58EA-8B12-F3F9-1665EA8A3F97}"/>
              </a:ext>
            </a:extLst>
          </p:cNvPr>
          <p:cNvSpPr/>
          <p:nvPr/>
        </p:nvSpPr>
        <p:spPr>
          <a:xfrm>
            <a:off x="892664" y="4740541"/>
            <a:ext cx="5080000" cy="1270000"/>
          </a:xfrm>
          <a:prstGeom prst="roundRect">
            <a:avLst>
              <a:gd name="adj" fmla="val 16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633075-9900-8A37-3ADA-E870B398D3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0548" y="4969141"/>
            <a:ext cx="406400" cy="406400"/>
          </a:xfrm>
          <a:prstGeom prst="rect">
            <a:avLst/>
          </a:prstGeom>
        </p:spPr>
      </p:pic>
      <p:sp>
        <p:nvSpPr>
          <p:cNvPr id="14" name="AutoShape 13">
            <a:extLst>
              <a:ext uri="{FF2B5EF4-FFF2-40B4-BE49-F238E27FC236}">
                <a16:creationId xmlns:a16="http://schemas.microsoft.com/office/drawing/2014/main" id="{B18FE672-D653-AE56-A1DC-04760088A43F}"/>
              </a:ext>
            </a:extLst>
          </p:cNvPr>
          <p:cNvSpPr/>
          <p:nvPr/>
        </p:nvSpPr>
        <p:spPr>
          <a:xfrm>
            <a:off x="1643988" y="4951183"/>
            <a:ext cx="4723258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en-US" sz="1600" b="1" dirty="0">
                <a:solidFill>
                  <a:srgbClr val="2C3E50"/>
                </a:solidFill>
                <a:latin typeface="Noto Sans SC"/>
                <a:ea typeface="Noto Sans SC"/>
                <a:cs typeface="Noto Sans SC"/>
                <a:sym typeface="Noto Sans SC"/>
              </a:rPr>
              <a:t>Multi-model and Tool Invocation</a:t>
            </a:r>
            <a:endParaRPr lang="en-US" sz="1100" dirty="0"/>
          </a:p>
        </p:txBody>
      </p:sp>
      <p:sp>
        <p:nvSpPr>
          <p:cNvPr id="15" name="AutoShape 14">
            <a:extLst>
              <a:ext uri="{FF2B5EF4-FFF2-40B4-BE49-F238E27FC236}">
                <a16:creationId xmlns:a16="http://schemas.microsoft.com/office/drawing/2014/main" id="{A014228F-C0B9-AA65-5320-06A82F02970E}"/>
              </a:ext>
            </a:extLst>
          </p:cNvPr>
          <p:cNvSpPr/>
          <p:nvPr/>
        </p:nvSpPr>
        <p:spPr>
          <a:xfrm>
            <a:off x="1643988" y="5346949"/>
            <a:ext cx="40132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en-US" sz="1300" dirty="0">
                <a:solidFill>
                  <a:srgbClr val="34495E"/>
                </a:solidFill>
                <a:latin typeface="Noto Sans SC"/>
                <a:ea typeface="Noto Sans SC"/>
                <a:cs typeface="Noto Sans SC"/>
                <a:sym typeface="Noto Sans SC"/>
              </a:rPr>
              <a:t>External API connection with the database and OCR ability</a:t>
            </a:r>
            <a:endParaRPr lang="en-US" sz="1100" dirty="0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530C6BA0-A881-B30C-4A89-CF494A9705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908" y="2225941"/>
            <a:ext cx="5203705" cy="351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33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022B180-82A8-3347-5B0E-941E5AD6C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7251"/>
            <a:ext cx="12192000" cy="4612010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E7AE1281-2806-C210-B408-E1058925D2E2}"/>
              </a:ext>
            </a:extLst>
          </p:cNvPr>
          <p:cNvSpPr txBox="1">
            <a:spLocks/>
          </p:cNvSpPr>
          <p:nvPr/>
        </p:nvSpPr>
        <p:spPr>
          <a:xfrm>
            <a:off x="711070" y="556723"/>
            <a:ext cx="7670929" cy="652317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3200" dirty="0" err="1">
                <a:solidFill>
                  <a:srgbClr val="333333"/>
                </a:solidFill>
                <a:latin typeface="Poppins"/>
                <a:cs typeface="Poppins"/>
              </a:rPr>
              <a:t>Mcptools:R</a:t>
            </a:r>
            <a:r>
              <a:rPr lang="en-US" altLang="zh-CN" sz="3200" dirty="0">
                <a:solidFill>
                  <a:srgbClr val="333333"/>
                </a:solidFill>
                <a:latin typeface="Poppins"/>
                <a:cs typeface="Poppins"/>
              </a:rPr>
              <a:t> as an MCP client</a:t>
            </a:r>
            <a:endParaRPr lang="zh-CN" altLang="en-US" sz="3200" dirty="0">
              <a:solidFill>
                <a:srgbClr val="333333"/>
              </a:solidFill>
              <a:latin typeface="Poppins"/>
              <a:cs typeface="Poppins"/>
            </a:endParaRPr>
          </a:p>
          <a:p>
            <a:endParaRPr lang="zh-CN" altLang="en-US" sz="3200" dirty="0">
              <a:solidFill>
                <a:srgbClr val="333333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320416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8D54C6C-470A-CB84-222E-9C60649D6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48" y="826930"/>
            <a:ext cx="7100093" cy="603107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5E66739-0E23-7CA1-5E29-48FD7816215B}"/>
              </a:ext>
            </a:extLst>
          </p:cNvPr>
          <p:cNvSpPr txBox="1"/>
          <p:nvPr/>
        </p:nvSpPr>
        <p:spPr>
          <a:xfrm>
            <a:off x="2588439" y="84939"/>
            <a:ext cx="6750121" cy="582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pc="300" dirty="0" err="1">
                <a:solidFill>
                  <a:srgbClr val="333333"/>
                </a:solidFill>
                <a:latin typeface="Poppins"/>
                <a:ea typeface="微软雅黑" panose="020B0503020204020204" pitchFamily="34" charset="-122"/>
                <a:cs typeface="Poppins"/>
              </a:rPr>
              <a:t>mcptools</a:t>
            </a:r>
            <a:r>
              <a:rPr lang="en-US" altLang="zh-CN" sz="3200" b="1" spc="300" dirty="0">
                <a:solidFill>
                  <a:srgbClr val="333333"/>
                </a:solidFill>
                <a:latin typeface="Poppins"/>
                <a:ea typeface="微软雅黑" panose="020B0503020204020204" pitchFamily="34" charset="-122"/>
                <a:cs typeface="Poppins"/>
              </a:rPr>
              <a:t>::</a:t>
            </a:r>
            <a:r>
              <a:rPr lang="en-US" altLang="zh-CN" sz="3200" b="1" spc="300" dirty="0" err="1">
                <a:solidFill>
                  <a:srgbClr val="333333"/>
                </a:solidFill>
                <a:latin typeface="Poppins"/>
                <a:ea typeface="微软雅黑" panose="020B0503020204020204" pitchFamily="34" charset="-122"/>
                <a:cs typeface="Poppins"/>
              </a:rPr>
              <a:t>mcp_session</a:t>
            </a:r>
            <a:r>
              <a:rPr lang="en-US" altLang="zh-CN" sz="3200" b="1" spc="300" dirty="0">
                <a:solidFill>
                  <a:srgbClr val="333333"/>
                </a:solidFill>
                <a:latin typeface="Poppins"/>
                <a:ea typeface="微软雅黑" panose="020B0503020204020204" pitchFamily="34" charset="-122"/>
                <a:cs typeface="Poppins"/>
              </a:rPr>
              <a:t>()</a:t>
            </a:r>
            <a:endParaRPr lang="zh-CN" altLang="en-US" sz="3200" b="1" spc="300" dirty="0">
              <a:solidFill>
                <a:srgbClr val="333333"/>
              </a:solidFill>
              <a:latin typeface="Poppins"/>
              <a:ea typeface="微软雅黑" panose="020B0503020204020204" pitchFamily="34" charset="-122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543178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196CFE1-240B-9FB0-A66E-4B1D1E699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28" y="769554"/>
            <a:ext cx="7115252" cy="5906204"/>
          </a:xfrm>
          <a:prstGeom prst="rect">
            <a:avLst/>
          </a:prstGeom>
        </p:spPr>
      </p:pic>
      <p:sp>
        <p:nvSpPr>
          <p:cNvPr id="4" name="对话气泡: 矩形 3">
            <a:extLst>
              <a:ext uri="{FF2B5EF4-FFF2-40B4-BE49-F238E27FC236}">
                <a16:creationId xmlns:a16="http://schemas.microsoft.com/office/drawing/2014/main" id="{E20270EF-C4EA-AC20-1730-5A5B0DC1B300}"/>
              </a:ext>
            </a:extLst>
          </p:cNvPr>
          <p:cNvSpPr/>
          <p:nvPr/>
        </p:nvSpPr>
        <p:spPr>
          <a:xfrm>
            <a:off x="350636" y="1846073"/>
            <a:ext cx="3646011" cy="2561540"/>
          </a:xfrm>
          <a:prstGeom prst="wedgeRect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200" dirty="0">
                <a:solidFill>
                  <a:schemeClr val="tx1"/>
                </a:solidFill>
              </a:rPr>
              <a:t>Prompt:</a:t>
            </a:r>
          </a:p>
          <a:p>
            <a:endParaRPr lang="en-US" altLang="zh-CN" sz="2200" dirty="0">
              <a:solidFill>
                <a:schemeClr val="tx1"/>
              </a:solidFill>
            </a:endParaRPr>
          </a:p>
          <a:p>
            <a:r>
              <a:rPr lang="zh-CN" altLang="en-US" sz="2200" dirty="0">
                <a:solidFill>
                  <a:schemeClr val="tx1"/>
                </a:solidFill>
              </a:rPr>
              <a:t>分析</a:t>
            </a:r>
            <a:r>
              <a:rPr lang="en-US" altLang="zh-CN" sz="2200" dirty="0">
                <a:solidFill>
                  <a:schemeClr val="tx1"/>
                </a:solidFill>
              </a:rPr>
              <a:t>positron session</a:t>
            </a:r>
            <a:r>
              <a:rPr lang="zh-CN" altLang="en-US" sz="2200" dirty="0">
                <a:solidFill>
                  <a:schemeClr val="tx1"/>
                </a:solidFill>
              </a:rPr>
              <a:t>里</a:t>
            </a:r>
            <a:r>
              <a:rPr lang="en-US" altLang="zh-CN" sz="2200" dirty="0" err="1">
                <a:solidFill>
                  <a:schemeClr val="tx1"/>
                </a:solidFill>
              </a:rPr>
              <a:t>sdtm</a:t>
            </a:r>
            <a:r>
              <a:rPr lang="zh-CN" altLang="en-US" sz="2200" dirty="0">
                <a:solidFill>
                  <a:schemeClr val="tx1"/>
                </a:solidFill>
              </a:rPr>
              <a:t>文件夹中</a:t>
            </a:r>
            <a:r>
              <a:rPr lang="en-US" altLang="zh-CN" sz="2200" dirty="0" err="1">
                <a:solidFill>
                  <a:schemeClr val="tx1"/>
                </a:solidFill>
              </a:rPr>
              <a:t>ae.qmd</a:t>
            </a:r>
            <a:endParaRPr lang="zh-CN" altLang="en-US" sz="2200" dirty="0">
              <a:solidFill>
                <a:schemeClr val="tx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03BAE5E-ED2F-CF53-1E37-B0214220775A}"/>
              </a:ext>
            </a:extLst>
          </p:cNvPr>
          <p:cNvSpPr txBox="1"/>
          <p:nvPr/>
        </p:nvSpPr>
        <p:spPr>
          <a:xfrm>
            <a:off x="350636" y="335346"/>
            <a:ext cx="4169992" cy="107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pc="300" dirty="0">
                <a:solidFill>
                  <a:srgbClr val="333333"/>
                </a:solidFill>
                <a:latin typeface="Poppins"/>
                <a:ea typeface="微软雅黑" panose="020B0503020204020204" pitchFamily="34" charset="-122"/>
                <a:cs typeface="Poppins"/>
              </a:rPr>
              <a:t>Contextual understanding</a:t>
            </a:r>
            <a:endParaRPr lang="zh-CN" altLang="en-US" sz="3200" b="1" spc="300" dirty="0">
              <a:solidFill>
                <a:srgbClr val="333333"/>
              </a:solidFill>
              <a:latin typeface="Poppins"/>
              <a:ea typeface="微软雅黑" panose="020B0503020204020204" pitchFamily="34" charset="-122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380315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6754EA2-6153-2F39-3FF2-03F9F146F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903" y="445166"/>
            <a:ext cx="7407690" cy="6248447"/>
          </a:xfrm>
          <a:prstGeom prst="rect">
            <a:avLst/>
          </a:prstGeom>
        </p:spPr>
      </p:pic>
      <p:sp>
        <p:nvSpPr>
          <p:cNvPr id="4" name="对话气泡: 矩形 3">
            <a:extLst>
              <a:ext uri="{FF2B5EF4-FFF2-40B4-BE49-F238E27FC236}">
                <a16:creationId xmlns:a16="http://schemas.microsoft.com/office/drawing/2014/main" id="{64F7D050-9BDE-8C12-DD7A-CA2AE757EDE5}"/>
              </a:ext>
            </a:extLst>
          </p:cNvPr>
          <p:cNvSpPr/>
          <p:nvPr/>
        </p:nvSpPr>
        <p:spPr>
          <a:xfrm>
            <a:off x="577239" y="2441974"/>
            <a:ext cx="3646011" cy="2561540"/>
          </a:xfrm>
          <a:prstGeom prst="wedgeRect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200" dirty="0">
                <a:solidFill>
                  <a:schemeClr val="tx1"/>
                </a:solidFill>
              </a:rPr>
              <a:t>Prompt:</a:t>
            </a:r>
          </a:p>
          <a:p>
            <a:endParaRPr lang="en-US" altLang="zh-CN" sz="2200" dirty="0">
              <a:solidFill>
                <a:schemeClr val="tx1"/>
              </a:solidFill>
            </a:endParaRPr>
          </a:p>
          <a:p>
            <a:r>
              <a:rPr lang="zh-CN" altLang="en-US" sz="2200" dirty="0">
                <a:solidFill>
                  <a:schemeClr val="tx1"/>
                </a:solidFill>
              </a:rPr>
              <a:t>能不能帮我跑一下</a:t>
            </a:r>
            <a:r>
              <a:rPr lang="en-US" altLang="zh-CN" sz="2200" dirty="0" err="1">
                <a:solidFill>
                  <a:schemeClr val="tx1"/>
                </a:solidFill>
              </a:rPr>
              <a:t>ae.qmd</a:t>
            </a:r>
            <a:r>
              <a:rPr lang="zh-CN" altLang="en-US" sz="2200" dirty="0">
                <a:solidFill>
                  <a:schemeClr val="tx1"/>
                </a:solidFill>
              </a:rPr>
              <a:t>脚本，并且展示出来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973C8E0-6DE5-CD32-BF0A-F9AE8F92218D}"/>
              </a:ext>
            </a:extLst>
          </p:cNvPr>
          <p:cNvSpPr txBox="1"/>
          <p:nvPr/>
        </p:nvSpPr>
        <p:spPr>
          <a:xfrm>
            <a:off x="350636" y="335346"/>
            <a:ext cx="3358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pc="300" dirty="0">
                <a:solidFill>
                  <a:srgbClr val="333333"/>
                </a:solidFill>
                <a:latin typeface="Poppins"/>
                <a:ea typeface="微软雅黑" panose="020B0503020204020204" pitchFamily="34" charset="-122"/>
                <a:cs typeface="Poppins"/>
              </a:rPr>
              <a:t>Sandbox</a:t>
            </a:r>
          </a:p>
          <a:p>
            <a:r>
              <a:rPr lang="en-US" altLang="zh-CN" sz="3200" b="1" spc="300" dirty="0">
                <a:solidFill>
                  <a:srgbClr val="333333"/>
                </a:solidFill>
                <a:latin typeface="Poppins"/>
                <a:ea typeface="微软雅黑" panose="020B0503020204020204" pitchFamily="34" charset="-122"/>
                <a:cs typeface="Poppins"/>
              </a:rPr>
              <a:t>Execution</a:t>
            </a:r>
            <a:endParaRPr lang="zh-CN" altLang="en-US" sz="3200" b="1" spc="300" dirty="0">
              <a:solidFill>
                <a:srgbClr val="333333"/>
              </a:solidFill>
              <a:latin typeface="Poppins"/>
              <a:ea typeface="微软雅黑" panose="020B0503020204020204" pitchFamily="34" charset="-122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072126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4DAF0C-8397-5C9D-E988-EFBAC5457B92}"/>
              </a:ext>
            </a:extLst>
          </p:cNvPr>
          <p:cNvSpPr txBox="1">
            <a:spLocks/>
          </p:cNvSpPr>
          <p:nvPr/>
        </p:nvSpPr>
        <p:spPr>
          <a:xfrm>
            <a:off x="711071" y="556723"/>
            <a:ext cx="4723958" cy="645353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3200" dirty="0">
                <a:solidFill>
                  <a:srgbClr val="333333"/>
                </a:solidFill>
                <a:latin typeface="Poppins"/>
                <a:cs typeface="Poppins"/>
              </a:rPr>
              <a:t>R as an MCP client</a:t>
            </a:r>
            <a:endParaRPr lang="zh-CN" altLang="en-US" sz="3200" dirty="0">
              <a:solidFill>
                <a:srgbClr val="333333"/>
              </a:solidFill>
              <a:latin typeface="Poppins"/>
              <a:cs typeface="Poppin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CA65A42-768F-BA97-0ED3-BB118ECA9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522" y="1770530"/>
            <a:ext cx="7225568" cy="420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8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E161758-84F5-B0B0-E6EE-7400E56E5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40" y="1798831"/>
            <a:ext cx="9631680" cy="4191707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BB8971C3-F7BE-CA63-F972-07098A648F86}"/>
              </a:ext>
            </a:extLst>
          </p:cNvPr>
          <p:cNvSpPr txBox="1">
            <a:spLocks/>
          </p:cNvSpPr>
          <p:nvPr/>
        </p:nvSpPr>
        <p:spPr>
          <a:xfrm>
            <a:off x="639950" y="566883"/>
            <a:ext cx="10586849" cy="997757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3200" dirty="0">
                <a:solidFill>
                  <a:srgbClr val="333333"/>
                </a:solidFill>
                <a:latin typeface="Poppins"/>
                <a:cs typeface="Poppins"/>
              </a:rPr>
              <a:t>Register third-party MCP servers with </a:t>
            </a:r>
            <a:r>
              <a:rPr lang="en-US" altLang="zh-CN" sz="3200" dirty="0" err="1">
                <a:solidFill>
                  <a:srgbClr val="333333"/>
                </a:solidFill>
                <a:latin typeface="Poppins"/>
                <a:cs typeface="Poppins"/>
              </a:rPr>
              <a:t>ellmer</a:t>
            </a:r>
            <a:r>
              <a:rPr lang="en-US" altLang="zh-CN" sz="3200" dirty="0">
                <a:solidFill>
                  <a:srgbClr val="333333"/>
                </a:solidFill>
                <a:latin typeface="Poppins"/>
                <a:cs typeface="Poppins"/>
              </a:rPr>
              <a:t> chats </a:t>
            </a:r>
            <a:endParaRPr lang="zh-CN" altLang="en-US" sz="3200" dirty="0">
              <a:solidFill>
                <a:srgbClr val="333333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116399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6A83D-E141-50E5-392D-E7FADD7A7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BF15E1-FA1B-4C79-3BF2-BC7D9DCE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PART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7D2D78-9664-FE40-292F-FEFEF737A4A5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altLang="zh-CN" dirty="0"/>
              <a:t>Posit + Databricks</a:t>
            </a:r>
            <a:endParaRPr lang="zh-CN" altLang="en-US" dirty="0"/>
          </a:p>
        </p:txBody>
      </p:sp>
      <p:sp>
        <p:nvSpPr>
          <p:cNvPr id="4" name="副标题 3">
            <a:extLst>
              <a:ext uri="{FF2B5EF4-FFF2-40B4-BE49-F238E27FC236}">
                <a16:creationId xmlns:a16="http://schemas.microsoft.com/office/drawing/2014/main" id="{7DB20B37-2CC5-5475-EA7E-6B8F4CFFD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4479" y="4858385"/>
            <a:ext cx="5626721" cy="323215"/>
          </a:xfrm>
        </p:spPr>
        <p:txBody>
          <a:bodyPr>
            <a:noAutofit/>
          </a:bodyPr>
          <a:lstStyle/>
          <a:p>
            <a:r>
              <a:rPr lang="en-US" altLang="zh-CN" dirty="0"/>
              <a:t>Databricks integration with Posit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FA44AE2-5761-FB10-6F50-588C92C06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724022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A9AE85B-ECF8-0DCC-1C78-30135618C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193" y="0"/>
            <a:ext cx="5477933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74A2D83-FAD0-908A-83DC-EA6C0D38830E}"/>
              </a:ext>
            </a:extLst>
          </p:cNvPr>
          <p:cNvSpPr/>
          <p:nvPr/>
        </p:nvSpPr>
        <p:spPr>
          <a:xfrm>
            <a:off x="5872480" y="0"/>
            <a:ext cx="2428240" cy="4836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71975B8-A17B-BF8D-5EA7-F13BC1969F2E}"/>
              </a:ext>
            </a:extLst>
          </p:cNvPr>
          <p:cNvSpPr/>
          <p:nvPr/>
        </p:nvSpPr>
        <p:spPr>
          <a:xfrm>
            <a:off x="5862320" y="4480560"/>
            <a:ext cx="2438400" cy="65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D1D1C2B-BE4D-3533-9652-34192B14DCEC}"/>
              </a:ext>
            </a:extLst>
          </p:cNvPr>
          <p:cNvSpPr/>
          <p:nvPr/>
        </p:nvSpPr>
        <p:spPr>
          <a:xfrm>
            <a:off x="5907193" y="5130800"/>
            <a:ext cx="1072727" cy="172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87C146D-EC8A-F406-C7CB-33946F3D2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36" y="635737"/>
            <a:ext cx="5098084" cy="456110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C72A44C-5A22-0E51-F9A5-88049CA6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30" y="114935"/>
            <a:ext cx="4065270" cy="901065"/>
          </a:xfrm>
        </p:spPr>
        <p:txBody>
          <a:bodyPr/>
          <a:lstStyle/>
          <a:p>
            <a:r>
              <a:rPr lang="en-US" altLang="zh-CN" b="1" spc="300" dirty="0">
                <a:solidFill>
                  <a:srgbClr val="333333"/>
                </a:solidFill>
                <a:latin typeface="Poppins"/>
                <a:cs typeface="Poppins"/>
              </a:rPr>
              <a:t>Posit + Databricks</a:t>
            </a:r>
            <a:endParaRPr lang="zh-CN" altLang="en-US" b="1" spc="300" dirty="0">
              <a:solidFill>
                <a:srgbClr val="333333"/>
              </a:solidFill>
              <a:latin typeface="Poppins"/>
              <a:cs typeface="Poppins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44B56BAB-A7E4-F12D-00CC-97F38AFD9988}"/>
              </a:ext>
            </a:extLst>
          </p:cNvPr>
          <p:cNvSpPr txBox="1">
            <a:spLocks/>
          </p:cNvSpPr>
          <p:nvPr/>
        </p:nvSpPr>
        <p:spPr>
          <a:xfrm rot="10800000" flipV="1">
            <a:off x="517776" y="3606800"/>
            <a:ext cx="3787828" cy="58928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2000" kern="1400" dirty="0">
                <a:solidFill>
                  <a:srgbClr val="333333"/>
                </a:solidFill>
                <a:latin typeface="Poppins"/>
                <a:cs typeface="Poppins"/>
              </a:rPr>
              <a:t>R: library(</a:t>
            </a:r>
            <a:r>
              <a:rPr lang="en-US" altLang="zh-CN" sz="2000" kern="1400" dirty="0" err="1">
                <a:solidFill>
                  <a:srgbClr val="333333"/>
                </a:solidFill>
                <a:latin typeface="Poppins"/>
                <a:cs typeface="Poppins"/>
              </a:rPr>
              <a:t>sparklyr</a:t>
            </a:r>
            <a:r>
              <a:rPr lang="en-US" altLang="zh-CN" sz="2000" kern="1400" dirty="0">
                <a:solidFill>
                  <a:srgbClr val="333333"/>
                </a:solidFill>
                <a:latin typeface="Poppins"/>
                <a:cs typeface="Poppins"/>
              </a:rPr>
              <a:t>)</a:t>
            </a:r>
            <a:endParaRPr lang="zh-CN" altLang="en-US" sz="2000" kern="1400" dirty="0">
              <a:solidFill>
                <a:srgbClr val="333333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93095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PART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4"/>
          </p:nvPr>
        </p:nvSpPr>
        <p:spPr>
          <a:xfrm>
            <a:off x="4087495" y="3960495"/>
            <a:ext cx="4525010" cy="835660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>
                <a:ln>
                  <a:noFill/>
                </a:ln>
                <a:sym typeface="+mn-ea"/>
              </a:rPr>
              <a:t>Positron + AI coding</a:t>
            </a:r>
            <a:endParaRPr lang="en-US" altLang="zh-CN" b="1" dirty="0">
              <a:ln>
                <a:noFill/>
              </a:ln>
              <a:solidFill>
                <a:srgbClr val="296985"/>
              </a:solidFill>
              <a:sym typeface="+mn-ea"/>
            </a:endParaRPr>
          </a:p>
          <a:p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/>
              <a:t>01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8D71DCA-3B93-C48F-9873-3DB8D64A72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087813" y="4880253"/>
            <a:ext cx="50277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A</a:t>
            </a:r>
            <a:r>
              <a:rPr lang="zh-CN" altLang="zh-CN" dirty="0"/>
              <a:t> Next-Gen</a:t>
            </a:r>
            <a:r>
              <a:rPr lang="en-US" altLang="zh-CN" dirty="0" err="1"/>
              <a:t>eration</a:t>
            </a:r>
            <a:r>
              <a:rPr lang="zh-CN" altLang="zh-CN" dirty="0"/>
              <a:t> AI-Integrated IDE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A598E6F3-80DB-1622-161A-037F0EC7903C}"/>
              </a:ext>
            </a:extLst>
          </p:cNvPr>
          <p:cNvSpPr txBox="1"/>
          <p:nvPr/>
        </p:nvSpPr>
        <p:spPr>
          <a:xfrm>
            <a:off x="5793084" y="3909099"/>
            <a:ext cx="245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kern="1400" spc="300" dirty="0">
                <a:solidFill>
                  <a:srgbClr val="333333"/>
                </a:solidFill>
                <a:latin typeface="Poppins"/>
                <a:ea typeface="微软雅黑" panose="020B0503020204020204" pitchFamily="34" charset="-122"/>
                <a:cs typeface="Poppins"/>
              </a:rPr>
              <a:t>library(</a:t>
            </a:r>
            <a:r>
              <a:rPr lang="en-US" altLang="zh-CN" sz="2000" b="1" kern="1400" spc="300" dirty="0" err="1">
                <a:solidFill>
                  <a:srgbClr val="333333"/>
                </a:solidFill>
                <a:latin typeface="Poppins"/>
                <a:ea typeface="微软雅黑" panose="020B0503020204020204" pitchFamily="34" charset="-122"/>
                <a:cs typeface="Poppins"/>
              </a:rPr>
              <a:t>sparklyr</a:t>
            </a:r>
            <a:r>
              <a:rPr lang="en-US" altLang="zh-CN" sz="2000" b="1" kern="1400" spc="300" dirty="0">
                <a:solidFill>
                  <a:srgbClr val="333333"/>
                </a:solidFill>
                <a:latin typeface="Poppins"/>
                <a:ea typeface="微软雅黑" panose="020B0503020204020204" pitchFamily="34" charset="-122"/>
                <a:cs typeface="Poppins"/>
              </a:rPr>
              <a:t>)</a:t>
            </a:r>
            <a:endParaRPr lang="zh-CN" altLang="en-US" sz="2000" b="1" kern="1400" spc="300" dirty="0">
              <a:solidFill>
                <a:srgbClr val="333333"/>
              </a:solidFill>
              <a:latin typeface="Poppins"/>
              <a:ea typeface="微软雅黑" panose="020B0503020204020204" pitchFamily="34" charset="-122"/>
              <a:cs typeface="Poppin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8FA712-622B-5AB5-E95E-6A28A7DE8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81" y="1226713"/>
            <a:ext cx="9793485" cy="563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446D1DB3-0530-4E22-E487-D49478F4E839}"/>
              </a:ext>
            </a:extLst>
          </p:cNvPr>
          <p:cNvSpPr txBox="1">
            <a:spLocks/>
          </p:cNvSpPr>
          <p:nvPr/>
        </p:nvSpPr>
        <p:spPr>
          <a:xfrm>
            <a:off x="486410" y="318135"/>
            <a:ext cx="7113270" cy="76898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333333"/>
                </a:solidFill>
                <a:latin typeface="Poppins"/>
                <a:cs typeface="Poppins"/>
              </a:rPr>
              <a:t>Connection to Databricks</a:t>
            </a:r>
            <a:endParaRPr lang="zh-CN" altLang="en-US" dirty="0">
              <a:solidFill>
                <a:srgbClr val="333333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770106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ym typeface="+mn-ea"/>
              </a:rPr>
              <a:t>Question?</a:t>
            </a:r>
            <a:endParaRPr lang="en-US" altLang="zh-C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Thanks for your listening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3B88FDEA-87F5-9388-92C1-A8FE2417FC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90D0AE-2EC8-FE1A-8E57-6A85AADBE9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F898663-BDF0-FFA0-9161-B205B75C9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037"/>
            <a:ext cx="12192000" cy="56359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1F847F8-536E-C379-DA56-8016DC70F3D6}"/>
              </a:ext>
            </a:extLst>
          </p:cNvPr>
          <p:cNvSpPr txBox="1"/>
          <p:nvPr/>
        </p:nvSpPr>
        <p:spPr>
          <a:xfrm>
            <a:off x="2405849" y="4274264"/>
            <a:ext cx="98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10D5A44-8453-7763-C759-662DBFC9D0E9}"/>
              </a:ext>
            </a:extLst>
          </p:cNvPr>
          <p:cNvSpPr txBox="1"/>
          <p:nvPr/>
        </p:nvSpPr>
        <p:spPr>
          <a:xfrm>
            <a:off x="6242482" y="4274264"/>
            <a:ext cx="98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049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43E203AF-0A63-4E3D-A8B8-60212A28BF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DEB7BF-1E32-7F0F-C4D0-1C1ED91A07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F45537E-3A2C-9E14-4144-711262AFA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38" y="457625"/>
            <a:ext cx="11273742" cy="6522334"/>
          </a:xfrm>
          <a:prstGeom prst="rect">
            <a:avLst/>
          </a:prstGeom>
        </p:spPr>
      </p:pic>
      <p:sp>
        <p:nvSpPr>
          <p:cNvPr id="4" name="AutoShape 3">
            <a:extLst>
              <a:ext uri="{FF2B5EF4-FFF2-40B4-BE49-F238E27FC236}">
                <a16:creationId xmlns:a16="http://schemas.microsoft.com/office/drawing/2014/main" id="{10417B4A-3211-7DB2-F4BA-97ECDE3ABD8B}"/>
              </a:ext>
            </a:extLst>
          </p:cNvPr>
          <p:cNvSpPr/>
          <p:nvPr/>
        </p:nvSpPr>
        <p:spPr>
          <a:xfrm>
            <a:off x="660400" y="0"/>
            <a:ext cx="80518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 dirty="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Positron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80952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80518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 dirty="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What is Positron?</a:t>
            </a:r>
            <a:endParaRPr lang="en-US" sz="11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1651000"/>
            <a:ext cx="812800" cy="8128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762000" y="2667000"/>
            <a:ext cx="4826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 dirty="0">
                <a:solidFill>
                  <a:srgbClr val="333333">
                    <a:alpha val="90196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Positron is Posit’s next-generation AI-integrated development environment (IDE), built on the Electron framework and optimized for R and Python.</a:t>
            </a:r>
            <a:endParaRPr lang="en-US" sz="1100" dirty="0"/>
          </a:p>
        </p:txBody>
      </p:sp>
      <p:sp>
        <p:nvSpPr>
          <p:cNvPr id="6" name="AutoShape 6"/>
          <p:cNvSpPr/>
          <p:nvPr/>
        </p:nvSpPr>
        <p:spPr>
          <a:xfrm>
            <a:off x="762000" y="4318000"/>
            <a:ext cx="762000" cy="508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41EAD4">
                  <a:alpha val="100000"/>
                </a:srgbClr>
              </a:gs>
              <a:gs pos="100000">
                <a:srgbClr val="C77DFF">
                  <a:alpha val="10000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6223000" y="2439881"/>
            <a:ext cx="5080000" cy="1016000"/>
          </a:xfrm>
          <a:prstGeom prst="roundRect">
            <a:avLst>
              <a:gd name="adj" fmla="val 12500"/>
            </a:avLst>
          </a:prstGeom>
          <a:solidFill>
            <a:srgbClr val="F0F0F0">
              <a:alpha val="100000"/>
            </a:srgbClr>
          </a:solidFill>
          <a:ln w="12700" cap="flat" cmpd="sng">
            <a:solidFill>
              <a:srgbClr val="406E92">
                <a:alpha val="3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77000" y="2731981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985000" y="2617681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 dirty="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Positron AI Assistant</a:t>
            </a:r>
            <a:endParaRPr lang="en-US" sz="1100" dirty="0"/>
          </a:p>
        </p:txBody>
      </p:sp>
      <p:sp>
        <p:nvSpPr>
          <p:cNvPr id="10" name="AutoShape 10"/>
          <p:cNvSpPr/>
          <p:nvPr/>
        </p:nvSpPr>
        <p:spPr>
          <a:xfrm>
            <a:off x="6985000" y="2998681"/>
            <a:ext cx="4191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Built-in intelligence for coding assistance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223000" y="3570181"/>
            <a:ext cx="5080000" cy="1016000"/>
          </a:xfrm>
          <a:prstGeom prst="roundRect">
            <a:avLst>
              <a:gd name="adj" fmla="val 12500"/>
            </a:avLst>
          </a:prstGeom>
          <a:solidFill>
            <a:srgbClr val="F0F0F0">
              <a:alpha val="100000"/>
            </a:srgbClr>
          </a:solidFill>
          <a:ln w="12700" cap="flat" cmpd="sng">
            <a:solidFill>
              <a:srgbClr val="C77DFF">
                <a:alpha val="3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sp>
        <p:nvSpPr>
          <p:cNvPr id="13" name="AutoShape 13"/>
          <p:cNvSpPr/>
          <p:nvPr/>
        </p:nvSpPr>
        <p:spPr>
          <a:xfrm>
            <a:off x="6985000" y="3760681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Real-time Context Awareness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6985000" y="4141681"/>
            <a:ext cx="4191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Understands your code context dynamically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6223000" y="4687056"/>
            <a:ext cx="5080000" cy="1016000"/>
          </a:xfrm>
          <a:prstGeom prst="roundRect">
            <a:avLst>
              <a:gd name="adj" fmla="val 12500"/>
            </a:avLst>
          </a:prstGeom>
          <a:solidFill>
            <a:srgbClr val="F0F0F0">
              <a:alpha val="100000"/>
            </a:srgbClr>
          </a:solidFill>
          <a:ln w="12700" cap="flat" cmpd="sng">
            <a:solidFill>
              <a:srgbClr val="406E92">
                <a:alpha val="3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52326" y="3911600"/>
            <a:ext cx="406400" cy="4064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6985000" y="4903681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Seamless LLM Integration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6985000" y="5284681"/>
            <a:ext cx="4191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Connects with large language models effortlessly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6223000" y="1284479"/>
            <a:ext cx="5080000" cy="1016000"/>
          </a:xfrm>
          <a:prstGeom prst="roundRect">
            <a:avLst>
              <a:gd name="adj" fmla="val 12500"/>
            </a:avLst>
          </a:prstGeom>
          <a:solidFill>
            <a:srgbClr val="F0F0F0">
              <a:alpha val="100000"/>
            </a:srgbClr>
          </a:solidFill>
          <a:ln w="12700" cap="flat" cmpd="sng">
            <a:solidFill>
              <a:srgbClr val="C77DFF">
                <a:alpha val="3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7000" y="1589279"/>
            <a:ext cx="406400" cy="4064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6985000" y="1474979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 dirty="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Modern UI</a:t>
            </a:r>
            <a:endParaRPr lang="en-US" sz="1100" dirty="0"/>
          </a:p>
        </p:txBody>
      </p:sp>
      <p:sp>
        <p:nvSpPr>
          <p:cNvPr id="22" name="AutoShape 22"/>
          <p:cNvSpPr/>
          <p:nvPr/>
        </p:nvSpPr>
        <p:spPr>
          <a:xfrm>
            <a:off x="6985000" y="1855979"/>
            <a:ext cx="4191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Sleek and responsive developer experience</a:t>
            </a:r>
            <a:endParaRPr lang="en-US" sz="110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51600" y="5049912"/>
            <a:ext cx="4064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823E25A8-75DF-51A7-4FB6-1B0BF1CE25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EC1CBE-529E-7003-FA19-3C7480D687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AutoShape 2" descr="google gemini 的图像结果">
            <a:extLst>
              <a:ext uri="{FF2B5EF4-FFF2-40B4-BE49-F238E27FC236}">
                <a16:creationId xmlns:a16="http://schemas.microsoft.com/office/drawing/2014/main" id="{83462DA2-BC34-0611-47A5-6057AB07E0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B2A07CB-E32C-5DD3-4E39-C7B1ACBF8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26" y="1606892"/>
            <a:ext cx="4870450" cy="404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B6B4BF4-7CDA-1BFF-7C6E-BEE08F3A3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46" y="0"/>
            <a:ext cx="3621208" cy="6858000"/>
          </a:xfrm>
          <a:prstGeom prst="rect">
            <a:avLst/>
          </a:prstGeom>
        </p:spPr>
      </p:pic>
      <p:sp>
        <p:nvSpPr>
          <p:cNvPr id="2" name="AutoShape 3">
            <a:extLst>
              <a:ext uri="{FF2B5EF4-FFF2-40B4-BE49-F238E27FC236}">
                <a16:creationId xmlns:a16="http://schemas.microsoft.com/office/drawing/2014/main" id="{09FECDD9-DA3E-4FD0-0B80-A9D0C41AC7F0}"/>
              </a:ext>
            </a:extLst>
          </p:cNvPr>
          <p:cNvSpPr/>
          <p:nvPr/>
        </p:nvSpPr>
        <p:spPr>
          <a:xfrm>
            <a:off x="5808057" y="651118"/>
            <a:ext cx="4465781" cy="464162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 dirty="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Positron Assistant</a:t>
            </a:r>
            <a:endParaRPr lang="en-US" sz="1100" dirty="0"/>
          </a:p>
        </p:txBody>
      </p:sp>
      <p:pic>
        <p:nvPicPr>
          <p:cNvPr id="2054" name="Picture 6" descr="‎Gemini Advanced – get access to Google's most capable AI model">
            <a:extLst>
              <a:ext uri="{FF2B5EF4-FFF2-40B4-BE49-F238E27FC236}">
                <a16:creationId xmlns:a16="http://schemas.microsoft.com/office/drawing/2014/main" id="{9909A682-41AE-E274-9F2D-8F1BA65AB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334" y="4498116"/>
            <a:ext cx="4195349" cy="235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DA9A063-08A0-40A5-FC8E-A17972FAB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387" y="5415813"/>
            <a:ext cx="2439479" cy="52448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A3775D4-C163-7BA1-9951-015297E393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1199" y="5149231"/>
            <a:ext cx="1880269" cy="105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54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>
            <a:extLst>
              <a:ext uri="{FF2B5EF4-FFF2-40B4-BE49-F238E27FC236}">
                <a16:creationId xmlns:a16="http://schemas.microsoft.com/office/drawing/2014/main" id="{A56B5AB3-FD05-967A-24FC-CEB229B48E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sp>
        <p:nvSpPr>
          <p:cNvPr id="4" name="对话气泡: 矩形 3">
            <a:extLst>
              <a:ext uri="{FF2B5EF4-FFF2-40B4-BE49-F238E27FC236}">
                <a16:creationId xmlns:a16="http://schemas.microsoft.com/office/drawing/2014/main" id="{4A8EAD49-CC77-A58A-891E-37538C5C0146}"/>
              </a:ext>
            </a:extLst>
          </p:cNvPr>
          <p:cNvSpPr/>
          <p:nvPr/>
        </p:nvSpPr>
        <p:spPr>
          <a:xfrm>
            <a:off x="955675" y="1383736"/>
            <a:ext cx="3382010" cy="1571513"/>
          </a:xfrm>
          <a:prstGeom prst="wedgeRect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Prompt: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Use what we did here, use my data, load it from here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&lt;code&gt;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and make shiny app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F8EC623-5C92-21AB-3140-C27DE0441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30" y="4010696"/>
            <a:ext cx="4076700" cy="2085975"/>
          </a:xfrm>
          <a:prstGeom prst="rect">
            <a:avLst/>
          </a:prstGeom>
        </p:spPr>
      </p:pic>
      <p:sp>
        <p:nvSpPr>
          <p:cNvPr id="11" name="加号 10">
            <a:extLst>
              <a:ext uri="{FF2B5EF4-FFF2-40B4-BE49-F238E27FC236}">
                <a16:creationId xmlns:a16="http://schemas.microsoft.com/office/drawing/2014/main" id="{94588ADC-FC8F-9E7C-6BB4-67D2C65372B6}"/>
              </a:ext>
            </a:extLst>
          </p:cNvPr>
          <p:cNvSpPr/>
          <p:nvPr/>
        </p:nvSpPr>
        <p:spPr>
          <a:xfrm>
            <a:off x="2277225" y="3147679"/>
            <a:ext cx="738909" cy="755073"/>
          </a:xfrm>
          <a:prstGeom prst="mathPlus">
            <a:avLst/>
          </a:prstGeom>
          <a:solidFill>
            <a:srgbClr val="406E92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093DC8D5-203B-A852-D053-4206EA20453A}"/>
              </a:ext>
            </a:extLst>
          </p:cNvPr>
          <p:cNvSpPr/>
          <p:nvPr/>
        </p:nvSpPr>
        <p:spPr>
          <a:xfrm>
            <a:off x="5162753" y="3234367"/>
            <a:ext cx="1025236" cy="581696"/>
          </a:xfrm>
          <a:prstGeom prst="rightArrow">
            <a:avLst/>
          </a:prstGeom>
          <a:solidFill>
            <a:srgbClr val="406E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795C9F6-7A3F-97E9-0325-04C0F6F6B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057" y="0"/>
            <a:ext cx="4277446" cy="6858000"/>
          </a:xfrm>
          <a:prstGeom prst="rect">
            <a:avLst/>
          </a:prstGeom>
        </p:spPr>
      </p:pic>
      <p:sp>
        <p:nvSpPr>
          <p:cNvPr id="17" name="AutoShape 3">
            <a:extLst>
              <a:ext uri="{FF2B5EF4-FFF2-40B4-BE49-F238E27FC236}">
                <a16:creationId xmlns:a16="http://schemas.microsoft.com/office/drawing/2014/main" id="{AC123ECE-F4E6-131C-8C0E-4B24AC86E6DB}"/>
              </a:ext>
            </a:extLst>
          </p:cNvPr>
          <p:cNvSpPr/>
          <p:nvPr/>
        </p:nvSpPr>
        <p:spPr>
          <a:xfrm>
            <a:off x="696972" y="390326"/>
            <a:ext cx="4465781" cy="464162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 dirty="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Positron Assistant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45212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>
            <a:extLst>
              <a:ext uri="{FF2B5EF4-FFF2-40B4-BE49-F238E27FC236}">
                <a16:creationId xmlns:a16="http://schemas.microsoft.com/office/drawing/2014/main" id="{B7D56BDB-8060-DB69-63B2-417B757A59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4868C13-204F-BF91-670E-CEC70E52A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9" y="0"/>
            <a:ext cx="6530109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2E6D7AB-D136-C2B8-4257-2D5372C9F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436" y="0"/>
            <a:ext cx="4390127" cy="6858000"/>
          </a:xfrm>
          <a:prstGeom prst="rect">
            <a:avLst/>
          </a:prstGeom>
        </p:spPr>
      </p:pic>
      <p:sp>
        <p:nvSpPr>
          <p:cNvPr id="15" name="箭头: 右 14">
            <a:extLst>
              <a:ext uri="{FF2B5EF4-FFF2-40B4-BE49-F238E27FC236}">
                <a16:creationId xmlns:a16="http://schemas.microsoft.com/office/drawing/2014/main" id="{D47BF81B-D3D7-8DA2-0BDF-56CA1A56AE2A}"/>
              </a:ext>
            </a:extLst>
          </p:cNvPr>
          <p:cNvSpPr/>
          <p:nvPr/>
        </p:nvSpPr>
        <p:spPr>
          <a:xfrm>
            <a:off x="6667227" y="3343564"/>
            <a:ext cx="785091" cy="628073"/>
          </a:xfrm>
          <a:prstGeom prst="rightArrow">
            <a:avLst/>
          </a:prstGeom>
          <a:solidFill>
            <a:srgbClr val="406E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9198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5124</TotalTime>
  <Words>709</Words>
  <Application>Microsoft Office PowerPoint</Application>
  <PresentationFormat>宽屏</PresentationFormat>
  <Paragraphs>136</Paragraphs>
  <Slides>32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Noto Sans SC</vt:lpstr>
      <vt:lpstr>微软雅黑</vt:lpstr>
      <vt:lpstr>Arial</vt:lpstr>
      <vt:lpstr>Calibri</vt:lpstr>
      <vt:lpstr>Poppins</vt:lpstr>
      <vt:lpstr>Source Code Pro</vt:lpstr>
      <vt:lpstr>Wingdings</vt:lpstr>
      <vt:lpstr>Office 主题​​</vt:lpstr>
      <vt:lpstr>AI-Powered Data Automation and Tool Development with Positron</vt:lpstr>
      <vt:lpstr>PowerPoint 演示文稿</vt:lpstr>
      <vt:lpstr>PART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PART</vt:lpstr>
      <vt:lpstr>PowerPoint 演示文稿</vt:lpstr>
      <vt:lpstr>Chat Console</vt:lpstr>
      <vt:lpstr>PowerPoint 演示文稿</vt:lpstr>
      <vt:lpstr>Tool Calling</vt:lpstr>
      <vt:lpstr>PART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PART</vt:lpstr>
      <vt:lpstr>Posit + Databricks</vt:lpstr>
      <vt:lpstr>PowerPoint 演示文稿</vt:lpstr>
      <vt:lpstr>Question?</vt:lpstr>
      <vt:lpstr>Thanks for your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蕴青 胡</cp:lastModifiedBy>
  <cp:revision>217</cp:revision>
  <dcterms:created xsi:type="dcterms:W3CDTF">2019-06-19T02:08:00Z</dcterms:created>
  <dcterms:modified xsi:type="dcterms:W3CDTF">2026-03-26T10:20:12Z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B518E41A072A4CF4B979C37532F9B04D</vt:lpwstr>
  </property>
</Properties>
</file>